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5"/>
  </p:notesMasterIdLst>
  <p:sldIdLst>
    <p:sldId id="2142532165" r:id="rId2"/>
    <p:sldId id="2142532166" r:id="rId3"/>
    <p:sldId id="214253216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80"/>
    <p:restoredTop sz="95903"/>
  </p:normalViewPr>
  <p:slideViewPr>
    <p:cSldViewPr snapToGrid="0">
      <p:cViewPr varScale="1">
        <p:scale>
          <a:sx n="192" d="100"/>
          <a:sy n="192" d="100"/>
        </p:scale>
        <p:origin x="200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928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021A9-FA36-6142-B226-F3A61E43A0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4B6EA-4818-714E-B2D3-074611495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08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SLIDE 01" preserve="1" userDrawn="1">
  <p:cSld name="COVER SLIDE 01">
    <p:bg>
      <p:bgPr>
        <a:blipFill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25120" y="359684"/>
            <a:ext cx="8790420" cy="15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800" tIns="243800" rIns="243800" bIns="2438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83B3"/>
              </a:buClr>
              <a:buSzPts val="8000"/>
              <a:buFont typeface="Montserrat"/>
              <a:buNone/>
              <a:defRPr sz="4800" b="1" i="0" u="none" strike="noStrike" cap="none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 dirty="0"/>
          </a:p>
        </p:txBody>
      </p:sp>
      <p:sp>
        <p:nvSpPr>
          <p:cNvPr id="13" name="Google Shape;13;p2"/>
          <p:cNvSpPr/>
          <p:nvPr/>
        </p:nvSpPr>
        <p:spPr>
          <a:xfrm>
            <a:off x="0" y="6265600"/>
            <a:ext cx="12192000" cy="592350"/>
          </a:xfrm>
          <a:prstGeom prst="rect">
            <a:avLst/>
          </a:prstGeom>
          <a:solidFill>
            <a:srgbClr val="1B273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9DD2D80-E716-8544-ADC9-EF93AF6A42A8}"/>
              </a:ext>
            </a:extLst>
          </p:cNvPr>
          <p:cNvSpPr txBox="1"/>
          <p:nvPr userDrawn="1"/>
        </p:nvSpPr>
        <p:spPr>
          <a:xfrm>
            <a:off x="9497291" y="1007918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72578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01" preserve="1" userDrawn="1">
  <p:cSld name="SECTION HEADER 01">
    <p:bg>
      <p:bgPr>
        <a:blipFill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6236800"/>
            <a:ext cx="12192000" cy="621150"/>
          </a:xfrm>
          <a:prstGeom prst="rect">
            <a:avLst/>
          </a:prstGeom>
          <a:solidFill>
            <a:srgbClr val="00B3B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0">
              <a:solidFill>
                <a:srgbClr val="00B3B3"/>
              </a:solidFill>
            </a:endParaRPr>
          </a:p>
        </p:txBody>
      </p:sp>
      <p:sp>
        <p:nvSpPr>
          <p:cNvPr id="4" name="Google Shape;10;p2">
            <a:extLst>
              <a:ext uri="{FF2B5EF4-FFF2-40B4-BE49-F238E27FC236}">
                <a16:creationId xmlns:a16="http://schemas.microsoft.com/office/drawing/2014/main" id="{F550EA41-753C-9F4F-834C-4A380DFB812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25120" y="359684"/>
            <a:ext cx="8790420" cy="15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800" tIns="243800" rIns="243800" bIns="2438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83B3"/>
              </a:buClr>
              <a:buSzPts val="8000"/>
              <a:buFont typeface="Montserrat"/>
              <a:buNone/>
              <a:defRPr sz="8000" b="1" i="0" u="none" strike="noStrike" cap="none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3992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 hasCustomPrompt="1"/>
          </p:nvPr>
        </p:nvSpPr>
        <p:spPr>
          <a:xfrm>
            <a:off x="325120" y="335279"/>
            <a:ext cx="11582399" cy="721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800" tIns="243800" rIns="243800" bIns="2438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83B3"/>
              </a:buClr>
              <a:buSzPts val="8000"/>
              <a:buFont typeface="Montserrat"/>
              <a:buNone/>
              <a:defRPr sz="4400" b="1" i="0" u="none" strike="noStrike" cap="none">
                <a:solidFill>
                  <a:srgbClr val="2483B3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r>
              <a:rPr lang="en-US" dirty="0" err="1"/>
              <a:t>タイトルを入力</a:t>
            </a:r>
            <a:endParaRPr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09F396C8-E43B-2546-94D6-2CA793FC68E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5120" y="1056640"/>
            <a:ext cx="11550643" cy="566068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85744" indent="-285744">
              <a:buClr>
                <a:schemeClr val="accent3"/>
              </a:buClr>
              <a:buFont typeface="Wingdings" charset="2"/>
              <a:buChar char="n"/>
              <a:defRPr sz="2400" b="0">
                <a:solidFill>
                  <a:srgbClr val="142835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  <a:lvl2pPr>
              <a:buClr>
                <a:schemeClr val="accent3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2pPr>
            <a:lvl3pPr>
              <a:buClr>
                <a:schemeClr val="accent3"/>
              </a:buClr>
              <a:defRPr sz="1800" i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3pPr>
            <a:lvl4pPr>
              <a:defRPr sz="1200">
                <a:solidFill>
                  <a:srgbClr val="264A60"/>
                </a:solidFill>
              </a:defRPr>
            </a:lvl4pPr>
            <a:lvl5pPr>
              <a:defRPr sz="1100">
                <a:solidFill>
                  <a:srgbClr val="264A60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 err="1"/>
              <a:t>Adadfasdf</a:t>
            </a:r>
            <a:endParaRPr lang="en-US" dirty="0"/>
          </a:p>
          <a:p>
            <a:pPr lvl="2"/>
            <a:r>
              <a:rPr lang="en-US" dirty="0" err="1"/>
              <a:t>Adsf</a:t>
            </a:r>
            <a:endParaRPr lang="en-US" dirty="0"/>
          </a:p>
          <a:p>
            <a:pPr lvl="2"/>
            <a:r>
              <a:rPr lang="en-US" dirty="0" err="1"/>
              <a:t>asdfadf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40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 userDrawn="1">
  <p:cSld name="Main 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8"/>
          <p:cNvPicPr preferRelativeResize="0"/>
          <p:nvPr/>
        </p:nvPicPr>
        <p:blipFill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3700" y="556867"/>
            <a:ext cx="3253134" cy="554106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8;p4">
            <a:extLst>
              <a:ext uri="{FF2B5EF4-FFF2-40B4-BE49-F238E27FC236}">
                <a16:creationId xmlns:a16="http://schemas.microsoft.com/office/drawing/2014/main" id="{E647B78C-B98F-454A-9A4A-CE97B94A43C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35280" y="426719"/>
            <a:ext cx="8381999" cy="721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800" tIns="243800" rIns="243800" bIns="2438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83B3"/>
              </a:buClr>
              <a:buSzPts val="8000"/>
              <a:buFont typeface="Montserrat"/>
              <a:buNone/>
              <a:defRPr sz="4400" b="1" i="0" u="none" strike="noStrike" cap="none">
                <a:solidFill>
                  <a:srgbClr val="2483B3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Montserrat Medium"/>
              <a:buNone/>
              <a:defRPr sz="75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r>
              <a:rPr lang="en-US" dirty="0" err="1"/>
              <a:t>タイトルを入力</a:t>
            </a:r>
            <a:endParaRPr dirty="0"/>
          </a:p>
        </p:txBody>
      </p:sp>
      <p:sp>
        <p:nvSpPr>
          <p:cNvPr id="8" name="Google Shape;19;p4">
            <a:extLst>
              <a:ext uri="{FF2B5EF4-FFF2-40B4-BE49-F238E27FC236}">
                <a16:creationId xmlns:a16="http://schemas.microsoft.com/office/drawing/2014/main" id="{AF5BE68C-849E-F44B-9424-0936CF0FE36A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335280" y="1278228"/>
            <a:ext cx="8382000" cy="530371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243799" tIns="243799" rIns="243799" bIns="24379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B3B3"/>
              </a:buClr>
              <a:buSzPct val="100000"/>
              <a:buFont typeface="Wingdings" pitchFamily="2" charset="2"/>
              <a:buChar char="l"/>
              <a:defRPr sz="2800" b="0" i="0" u="none" strike="noStrike" cap="none">
                <a:solidFill>
                  <a:srgbClr val="1B2733"/>
                </a:solidFill>
                <a:latin typeface="Meiryo" panose="020B0604030504040204" pitchFamily="34" charset="-128"/>
                <a:ea typeface="Meiryo" panose="020B0604030504040204" pitchFamily="34" charset="-128"/>
                <a:cs typeface="Open Sans"/>
                <a:sym typeface="Open Sans"/>
              </a:defRPr>
            </a:lvl1pPr>
            <a:lvl2pPr marL="914400" marR="0" lvl="1" indent="-501650" algn="l" rtl="0">
              <a:lnSpc>
                <a:spcPct val="115000"/>
              </a:lnSpc>
              <a:spcBef>
                <a:spcPts val="4300"/>
              </a:spcBef>
              <a:spcAft>
                <a:spcPts val="0"/>
              </a:spcAft>
              <a:buClr>
                <a:srgbClr val="00B3B3"/>
              </a:buClr>
              <a:buSzPts val="4300"/>
              <a:buFont typeface="Open Sans"/>
              <a:buChar char="○"/>
              <a:defRPr sz="4300" b="0" i="0" u="none" strike="noStrike" cap="none">
                <a:solidFill>
                  <a:srgbClr val="1B2733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501650" algn="l" rtl="0">
              <a:lnSpc>
                <a:spcPct val="115000"/>
              </a:lnSpc>
              <a:spcBef>
                <a:spcPts val="4300"/>
              </a:spcBef>
              <a:spcAft>
                <a:spcPts val="0"/>
              </a:spcAft>
              <a:buClr>
                <a:srgbClr val="637282"/>
              </a:buClr>
              <a:buSzPts val="4300"/>
              <a:buFont typeface="Open Sans"/>
              <a:buChar char="■"/>
              <a:defRPr sz="4300" b="0" i="0" u="none" strike="noStrike" cap="none">
                <a:solidFill>
                  <a:srgbClr val="63728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501650" algn="l" rtl="0">
              <a:lnSpc>
                <a:spcPct val="115000"/>
              </a:lnSpc>
              <a:spcBef>
                <a:spcPts val="4300"/>
              </a:spcBef>
              <a:spcAft>
                <a:spcPts val="0"/>
              </a:spcAft>
              <a:buClr>
                <a:srgbClr val="637282"/>
              </a:buClr>
              <a:buSzPts val="4300"/>
              <a:buFont typeface="Open Sans"/>
              <a:buChar char="□"/>
              <a:defRPr sz="4300" b="0" i="0" u="none" strike="noStrike" cap="none">
                <a:solidFill>
                  <a:srgbClr val="63728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501650" algn="l" rtl="0">
              <a:lnSpc>
                <a:spcPct val="115000"/>
              </a:lnSpc>
              <a:spcBef>
                <a:spcPts val="4300"/>
              </a:spcBef>
              <a:spcAft>
                <a:spcPts val="0"/>
              </a:spcAft>
              <a:buClr>
                <a:srgbClr val="637282"/>
              </a:buClr>
              <a:buSzPts val="4300"/>
              <a:buFont typeface="Open Sans"/>
              <a:buChar char="▪"/>
              <a:defRPr sz="4300" b="0" i="0" u="none" strike="noStrike" cap="none">
                <a:solidFill>
                  <a:srgbClr val="63728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501650" algn="l" rtl="0">
              <a:lnSpc>
                <a:spcPct val="115000"/>
              </a:lnSpc>
              <a:spcBef>
                <a:spcPts val="4300"/>
              </a:spcBef>
              <a:spcAft>
                <a:spcPts val="0"/>
              </a:spcAft>
              <a:buClr>
                <a:srgbClr val="637282"/>
              </a:buClr>
              <a:buSzPts val="4300"/>
              <a:buFont typeface="Open Sans"/>
              <a:buChar char="⬝"/>
              <a:defRPr sz="4300" b="0" i="0" u="none" strike="noStrike" cap="none">
                <a:solidFill>
                  <a:srgbClr val="63728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463550" algn="l" rtl="0">
              <a:lnSpc>
                <a:spcPct val="115000"/>
              </a:lnSpc>
              <a:spcBef>
                <a:spcPts val="4300"/>
              </a:spcBef>
              <a:spcAft>
                <a:spcPts val="0"/>
              </a:spcAft>
              <a:buClr>
                <a:srgbClr val="637282"/>
              </a:buClr>
              <a:buSzPts val="3700"/>
              <a:buFont typeface="Open Sans"/>
              <a:buChar char="─"/>
              <a:defRPr sz="3700" b="0" i="0" u="none" strike="noStrike" cap="none">
                <a:solidFill>
                  <a:srgbClr val="63728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463550" algn="l" rtl="0">
              <a:lnSpc>
                <a:spcPct val="115000"/>
              </a:lnSpc>
              <a:spcBef>
                <a:spcPts val="4300"/>
              </a:spcBef>
              <a:spcAft>
                <a:spcPts val="0"/>
              </a:spcAft>
              <a:buClr>
                <a:srgbClr val="637282"/>
              </a:buClr>
              <a:buSzPts val="3700"/>
              <a:buFont typeface="Open Sans"/>
              <a:buChar char="─"/>
              <a:defRPr sz="3700" b="0" i="0" u="none" strike="noStrike" cap="none">
                <a:solidFill>
                  <a:srgbClr val="63728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463550" algn="l" rtl="0">
              <a:lnSpc>
                <a:spcPct val="115000"/>
              </a:lnSpc>
              <a:spcBef>
                <a:spcPts val="4300"/>
              </a:spcBef>
              <a:spcAft>
                <a:spcPts val="4300"/>
              </a:spcAft>
              <a:buClr>
                <a:srgbClr val="637282"/>
              </a:buClr>
              <a:buSzPts val="3700"/>
              <a:buFont typeface="Open Sans"/>
              <a:buChar char="─"/>
              <a:defRPr sz="3700" b="0" i="0" u="none" strike="noStrike" cap="none">
                <a:solidFill>
                  <a:srgbClr val="63728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r>
              <a:rPr lang="en-US" dirty="0" err="1"/>
              <a:t>日本語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6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rgbClr val="E4E1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94405" y="3813048"/>
            <a:ext cx="7230523" cy="1197864"/>
          </a:xfrm>
          <a:prstGeom prst="rect">
            <a:avLst/>
          </a:prstGeom>
        </p:spPr>
        <p:txBody>
          <a:bodyPr vert="horz"/>
          <a:lstStyle>
            <a:lvl1pPr>
              <a:defRPr sz="4800" b="1">
                <a:solidFill>
                  <a:srgbClr val="142835"/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A97BC-0DBA-CD4F-A4A6-3A7104B3C5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12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04">
          <p15:clr>
            <a:srgbClr val="FBAE40"/>
          </p15:clr>
        </p15:guide>
        <p15:guide id="2" pos="38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7296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228846" y="274640"/>
            <a:ext cx="11710605" cy="624131"/>
          </a:xfrm>
          <a:prstGeom prst="rect">
            <a:avLst/>
          </a:prstGeom>
        </p:spPr>
        <p:txBody>
          <a:bodyPr vert="horz"/>
          <a:lstStyle>
            <a:lvl1pPr>
              <a:defRPr sz="2800" b="1">
                <a:solidFill>
                  <a:srgbClr val="142835"/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88809" y="898013"/>
            <a:ext cx="11550643" cy="566068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85744" indent="-285744">
              <a:buFont typeface="Wingdings" charset="2"/>
              <a:buChar char="n"/>
              <a:defRPr sz="2400" b="0">
                <a:solidFill>
                  <a:srgbClr val="142835"/>
                </a:solidFill>
                <a:latin typeface="Meiryo" charset="-128"/>
                <a:ea typeface="Meiryo" charset="-128"/>
                <a:cs typeface="Meiryo" charset="-128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Meiryo" charset="-128"/>
                <a:ea typeface="Meiryo" charset="-128"/>
                <a:cs typeface="Meiryo" charset="-128"/>
              </a:defRPr>
            </a:lvl2pPr>
            <a:lvl3pPr>
              <a:defRPr sz="1800" i="0">
                <a:solidFill>
                  <a:schemeClr val="tx1">
                    <a:lumMod val="50000"/>
                    <a:lumOff val="50000"/>
                  </a:schemeClr>
                </a:solidFill>
                <a:latin typeface="Meiryo" charset="-128"/>
                <a:ea typeface="Meiryo" charset="-128"/>
                <a:cs typeface="Meiryo" charset="-128"/>
              </a:defRPr>
            </a:lvl3pPr>
            <a:lvl4pPr>
              <a:defRPr sz="1200">
                <a:solidFill>
                  <a:srgbClr val="264A60"/>
                </a:solidFill>
              </a:defRPr>
            </a:lvl4pPr>
            <a:lvl5pPr>
              <a:defRPr sz="1100">
                <a:solidFill>
                  <a:srgbClr val="264A60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 err="1"/>
              <a:t>Adadfasdf</a:t>
            </a:r>
            <a:endParaRPr lang="en-US" dirty="0"/>
          </a:p>
          <a:p>
            <a:pPr lvl="2"/>
            <a:r>
              <a:rPr lang="en-US" dirty="0" err="1"/>
              <a:t>Adsf</a:t>
            </a:r>
            <a:endParaRPr lang="en-US" dirty="0"/>
          </a:p>
          <a:p>
            <a:pPr lvl="2"/>
            <a:r>
              <a:rPr lang="en-US" dirty="0" err="1"/>
              <a:t>asdfadf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785813"/>
            <a:ext cx="12192000" cy="0"/>
          </a:xfrm>
          <a:prstGeom prst="line">
            <a:avLst/>
          </a:prstGeom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" y="6604425"/>
            <a:ext cx="388809" cy="2519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</a:lstStyle>
          <a:p>
            <a:fld id="{6FCA97BC-0DBA-CD4F-A4A6-3A7104B3C5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1114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04">
          <p15:clr>
            <a:srgbClr val="FBAE40"/>
          </p15:clr>
        </p15:guide>
        <p15:guide id="2" pos="38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7296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 userDrawn="1"/>
        </p:nvSpPr>
        <p:spPr>
          <a:xfrm>
            <a:off x="10876255" y="6659260"/>
            <a:ext cx="13114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kern="0" spc="-31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charset="-128"/>
                <a:ea typeface="Meiryo" charset="-128"/>
                <a:cs typeface="Meiryo" charset="-128"/>
              </a:rPr>
              <a:t>©︎2023 IBM Corporation</a:t>
            </a:r>
            <a:endParaRPr kumimoji="1" lang="ja-JP" altLang="en-US" sz="800" kern="0" spc="-31" dirty="0">
              <a:solidFill>
                <a:schemeClr val="tx1">
                  <a:lumMod val="75000"/>
                  <a:lumOff val="25000"/>
                </a:schemeClr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" y="6604425"/>
            <a:ext cx="388809" cy="2519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fld id="{6FCA97BC-0DBA-CD4F-A4A6-3A7104B3C5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テキスト ボックス 11"/>
          <p:cNvSpPr txBox="1"/>
          <p:nvPr userDrawn="1"/>
        </p:nvSpPr>
        <p:spPr>
          <a:xfrm>
            <a:off x="9729216" y="-1243584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1200" kern="0" spc="-30" dirty="0">
              <a:solidFill>
                <a:srgbClr val="009EE2"/>
              </a:solidFill>
              <a:latin typeface="Arial"/>
              <a:cs typeface="Arial"/>
            </a:endParaRPr>
          </a:p>
        </p:txBody>
      </p:sp>
      <p:sp>
        <p:nvSpPr>
          <p:cNvPr id="2" name="テキスト ボックス 1"/>
          <p:cNvSpPr txBox="1"/>
          <p:nvPr userDrawn="1"/>
        </p:nvSpPr>
        <p:spPr>
          <a:xfrm>
            <a:off x="10918253" y="0"/>
            <a:ext cx="12737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kern="0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charset="-128"/>
                <a:ea typeface="Meiryo" charset="-128"/>
                <a:cs typeface="Meiryo" charset="-128"/>
              </a:rPr>
              <a:t>IBM </a:t>
            </a:r>
            <a:r>
              <a:rPr kumimoji="1" lang="en-US" altLang="ja-JP" sz="1050" b="1" kern="0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charset="-128"/>
                <a:ea typeface="Meiryo" charset="-128"/>
                <a:cs typeface="Meiryo" charset="-128"/>
              </a:rPr>
              <a:t>Automation</a:t>
            </a:r>
            <a:endParaRPr kumimoji="1" lang="ja-JP" altLang="en-US" sz="1050" kern="0" spc="-30" dirty="0">
              <a:solidFill>
                <a:schemeClr val="tx1">
                  <a:lumMod val="75000"/>
                  <a:lumOff val="25000"/>
                </a:schemeClr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843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p:hf hdr="0" ftr="0" dt="0"/>
  <p:txStyles>
    <p:titleStyle>
      <a:lvl1pPr algn="l" defTabSz="342882" rtl="0" eaLnBrk="0" fontAlgn="base" hangingPunct="0">
        <a:spcBef>
          <a:spcPct val="0"/>
        </a:spcBef>
        <a:spcAft>
          <a:spcPct val="0"/>
        </a:spcAft>
        <a:defRPr sz="1800" b="1" spc="-23">
          <a:solidFill>
            <a:srgbClr val="009EE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defTabSz="342882" rtl="0" eaLnBrk="0" fontAlgn="base" hangingPunct="0">
        <a:spcBef>
          <a:spcPct val="0"/>
        </a:spcBef>
        <a:spcAft>
          <a:spcPct val="0"/>
        </a:spcAft>
        <a:defRPr sz="18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MS PGothic" charset="0"/>
        </a:defRPr>
      </a:lvl2pPr>
      <a:lvl3pPr algn="l" defTabSz="342882" rtl="0" eaLnBrk="0" fontAlgn="base" hangingPunct="0">
        <a:spcBef>
          <a:spcPct val="0"/>
        </a:spcBef>
        <a:spcAft>
          <a:spcPct val="0"/>
        </a:spcAft>
        <a:defRPr sz="18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MS PGothic" charset="0"/>
        </a:defRPr>
      </a:lvl3pPr>
      <a:lvl4pPr algn="l" defTabSz="342882" rtl="0" eaLnBrk="0" fontAlgn="base" hangingPunct="0">
        <a:spcBef>
          <a:spcPct val="0"/>
        </a:spcBef>
        <a:spcAft>
          <a:spcPct val="0"/>
        </a:spcAft>
        <a:defRPr sz="18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MS PGothic" charset="0"/>
        </a:defRPr>
      </a:lvl4pPr>
      <a:lvl5pPr algn="l" defTabSz="342882" rtl="0" eaLnBrk="0" fontAlgn="base" hangingPunct="0">
        <a:spcBef>
          <a:spcPct val="0"/>
        </a:spcBef>
        <a:spcAft>
          <a:spcPct val="0"/>
        </a:spcAft>
        <a:defRPr sz="18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MS PGothic" charset="0"/>
        </a:defRPr>
      </a:lvl5pPr>
      <a:lvl6pPr marL="342882" algn="l" defTabSz="342882" rtl="0" fontAlgn="base">
        <a:spcBef>
          <a:spcPct val="0"/>
        </a:spcBef>
        <a:spcAft>
          <a:spcPct val="0"/>
        </a:spcAft>
        <a:defRPr sz="18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</a:defRPr>
      </a:lvl6pPr>
      <a:lvl7pPr marL="685766" algn="l" defTabSz="342882" rtl="0" fontAlgn="base">
        <a:spcBef>
          <a:spcPct val="0"/>
        </a:spcBef>
        <a:spcAft>
          <a:spcPct val="0"/>
        </a:spcAft>
        <a:defRPr sz="18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</a:defRPr>
      </a:lvl7pPr>
      <a:lvl8pPr marL="1028649" algn="l" defTabSz="342882" rtl="0" fontAlgn="base">
        <a:spcBef>
          <a:spcPct val="0"/>
        </a:spcBef>
        <a:spcAft>
          <a:spcPct val="0"/>
        </a:spcAft>
        <a:defRPr sz="18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</a:defRPr>
      </a:lvl8pPr>
      <a:lvl9pPr marL="1371532" algn="l" defTabSz="342882" rtl="0" fontAlgn="base">
        <a:spcBef>
          <a:spcPct val="0"/>
        </a:spcBef>
        <a:spcAft>
          <a:spcPct val="0"/>
        </a:spcAft>
        <a:defRPr sz="18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</a:defRPr>
      </a:lvl9pPr>
    </p:titleStyle>
    <p:bodyStyle>
      <a:lvl1pPr marL="171442" indent="-171442" algn="l" defTabSz="3428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b="0" spc="-23">
          <a:solidFill>
            <a:schemeClr val="tx1">
              <a:lumMod val="85000"/>
              <a:lumOff val="15000"/>
            </a:schemeClr>
          </a:solidFill>
          <a:latin typeface="Arial"/>
          <a:ea typeface="MS PGothic" panose="020B0600070205080204" pitchFamily="34" charset="-128"/>
          <a:cs typeface="MS PGothic" charset="0"/>
        </a:defRPr>
      </a:lvl1pPr>
      <a:lvl2pPr marL="386934" indent="-171442" algn="l" defTabSz="3428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tabLst>
          <a:tab pos="215493" algn="l"/>
        </a:tabLst>
        <a:defRPr sz="1600" spc="-23">
          <a:solidFill>
            <a:schemeClr val="tx1">
              <a:lumMod val="85000"/>
              <a:lumOff val="15000"/>
            </a:schemeClr>
          </a:solidFill>
          <a:latin typeface="Arial"/>
          <a:ea typeface="MS PGothic" panose="020B0600070205080204" pitchFamily="34" charset="-128"/>
          <a:cs typeface="MS PGothic" charset="0"/>
        </a:defRPr>
      </a:lvl2pPr>
      <a:lvl3pPr marL="514326" indent="-127391" algn="l" defTabSz="3428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i="1" spc="-23">
          <a:solidFill>
            <a:schemeClr val="tx1">
              <a:lumMod val="50000"/>
              <a:lumOff val="50000"/>
            </a:schemeClr>
          </a:solidFill>
          <a:latin typeface="Arial"/>
          <a:ea typeface="MS PGothic" panose="020B0600070205080204" pitchFamily="34" charset="-128"/>
          <a:cs typeface="MS PGothic" charset="0"/>
        </a:defRPr>
      </a:lvl3pPr>
      <a:lvl4pPr marL="685766" indent="-171442" algn="l" defTabSz="3428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i="1" spc="-23">
          <a:solidFill>
            <a:schemeClr val="tx1">
              <a:lumMod val="50000"/>
              <a:lumOff val="50000"/>
            </a:schemeClr>
          </a:solidFill>
          <a:latin typeface="Arial"/>
          <a:ea typeface="MS PGothic" panose="020B0600070205080204" pitchFamily="34" charset="-128"/>
          <a:cs typeface="MS PGothic" charset="0"/>
        </a:defRPr>
      </a:lvl4pPr>
      <a:lvl5pPr marL="1542973" indent="-171442" algn="l" defTabSz="3428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00" spc="-23">
          <a:solidFill>
            <a:schemeClr val="tx1">
              <a:lumMod val="50000"/>
              <a:lumOff val="50000"/>
            </a:schemeClr>
          </a:solidFill>
          <a:latin typeface="Arial"/>
          <a:ea typeface="MS PGothic" panose="020B0600070205080204" pitchFamily="34" charset="-128"/>
          <a:cs typeface="MS PGothic" charset="0"/>
        </a:defRPr>
      </a:lvl5pPr>
      <a:lvl6pPr marL="1885857" indent="-171442" algn="l" defTabSz="34288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6" indent="-171442" algn="l" defTabSz="34288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8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3428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4" algn="l" defTabSz="3428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8" algn="l" defTabSz="3428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2" algn="l" defTabSz="3428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BE36B87C-1390-61D2-1406-C838BC5C0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OMGEMON Integration with Instana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2960D9E-BBF3-74D9-FB3E-7E7D89018F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8809" y="898013"/>
            <a:ext cx="11710605" cy="5660689"/>
          </a:xfrm>
        </p:spPr>
        <p:txBody>
          <a:bodyPr>
            <a:normAutofit/>
          </a:bodyPr>
          <a:lstStyle/>
          <a:p>
            <a:r>
              <a:rPr lang="en-US" sz="1800" dirty="0"/>
              <a:t>OMEGAMON Instana Integration Proxy requires Kubernetes</a:t>
            </a:r>
          </a:p>
          <a:p>
            <a:pPr lvl="1"/>
            <a:r>
              <a:rPr lang="en-US" sz="1600" dirty="0"/>
              <a:t>Target system is core banking in Mizuho bank. </a:t>
            </a:r>
          </a:p>
          <a:p>
            <a:pPr lvl="2"/>
            <a:r>
              <a:rPr lang="en-US" sz="1400" dirty="0">
                <a:solidFill>
                  <a:srgbClr val="C00000"/>
                </a:solidFill>
              </a:rPr>
              <a:t>All components (container runtime &amp; orchestrator) needs to be supported by IBM or commercial vendor</a:t>
            </a:r>
            <a:br>
              <a:rPr lang="en-US" sz="1400" dirty="0">
                <a:solidFill>
                  <a:srgbClr val="C00000"/>
                </a:solidFill>
              </a:rPr>
            </a:br>
            <a:endParaRPr lang="en-US" sz="1400" dirty="0">
              <a:solidFill>
                <a:srgbClr val="C00000"/>
              </a:solidFill>
            </a:endParaRPr>
          </a:p>
          <a:p>
            <a:pPr lvl="1"/>
            <a:r>
              <a:rPr lang="en-US" sz="1600" dirty="0"/>
              <a:t>Preparing Kubernetes or OpenShift cluster just for this Integration proxy is hard to achieve</a:t>
            </a:r>
          </a:p>
          <a:p>
            <a:pPr lvl="1"/>
            <a:r>
              <a:rPr lang="en-US" altLang="ja-JP" sz="1600" dirty="0">
                <a:solidFill>
                  <a:schemeClr val="tx1"/>
                </a:solidFill>
              </a:rPr>
              <a:t>micro-k8s</a:t>
            </a:r>
            <a:r>
              <a:rPr lang="en-US" altLang="ja-JP" sz="1600" dirty="0"/>
              <a:t> is not supported by RedHat, or other commercial license</a:t>
            </a:r>
            <a:endParaRPr lang="en-US" altLang="ja-JP" sz="1400" dirty="0"/>
          </a:p>
          <a:p>
            <a:pPr lvl="1"/>
            <a:r>
              <a:rPr lang="en-US" sz="1600" dirty="0"/>
              <a:t>For RHEL, docker is not provided commercially (except for </a:t>
            </a:r>
            <a:r>
              <a:rPr lang="en-US" sz="1600" dirty="0" err="1"/>
              <a:t>zLinux</a:t>
            </a:r>
            <a:r>
              <a:rPr lang="en-US" sz="1600" dirty="0"/>
              <a:t>) </a:t>
            </a:r>
          </a:p>
          <a:p>
            <a:pPr lvl="1"/>
            <a:endParaRPr lang="en-US" sz="1600" dirty="0"/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966B6480-E2F8-11D8-8ED1-759A9CBA335F}"/>
              </a:ext>
            </a:extLst>
          </p:cNvPr>
          <p:cNvSpPr/>
          <p:nvPr/>
        </p:nvSpPr>
        <p:spPr>
          <a:xfrm>
            <a:off x="3367733" y="3588550"/>
            <a:ext cx="3887456" cy="2663453"/>
          </a:xfrm>
          <a:prstGeom prst="roundRect">
            <a:avLst>
              <a:gd name="adj" fmla="val 3484"/>
            </a:avLst>
          </a:prstGeom>
          <a:noFill/>
          <a:ln w="19050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400" dirty="0">
                <a:solidFill>
                  <a:sysClr val="windowText" lastClr="000000"/>
                </a:solidFill>
              </a:rPr>
              <a:t>Mizuho Cloud IA </a:t>
            </a:r>
            <a:endParaRPr kumimoji="1" lang="ja-JP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23016C5C-CECA-ED3E-3BCB-F5CAD8263B2D}"/>
              </a:ext>
            </a:extLst>
          </p:cNvPr>
          <p:cNvSpPr/>
          <p:nvPr/>
        </p:nvSpPr>
        <p:spPr>
          <a:xfrm>
            <a:off x="162585" y="3725710"/>
            <a:ext cx="2931059" cy="2326927"/>
          </a:xfrm>
          <a:prstGeom prst="roundRect">
            <a:avLst>
              <a:gd name="adj" fmla="val 2846"/>
            </a:avLst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Core Banking System</a:t>
            </a:r>
            <a:b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4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zOS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雲 8">
            <a:extLst>
              <a:ext uri="{FF2B5EF4-FFF2-40B4-BE49-F238E27FC236}">
                <a16:creationId xmlns:a16="http://schemas.microsoft.com/office/drawing/2014/main" id="{AEC1BA09-A681-6A60-F3C3-3AA48013381E}"/>
              </a:ext>
            </a:extLst>
          </p:cNvPr>
          <p:cNvSpPr/>
          <p:nvPr/>
        </p:nvSpPr>
        <p:spPr>
          <a:xfrm>
            <a:off x="10335372" y="4669973"/>
            <a:ext cx="835103" cy="749092"/>
          </a:xfrm>
          <a:prstGeom prst="cloud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B3F7F73-D745-49C7-60AF-EB3672DE3032}"/>
              </a:ext>
            </a:extLst>
          </p:cNvPr>
          <p:cNvSpPr txBox="1"/>
          <p:nvPr/>
        </p:nvSpPr>
        <p:spPr>
          <a:xfrm>
            <a:off x="10129868" y="5119898"/>
            <a:ext cx="1246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IBM </a:t>
            </a:r>
            <a:r>
              <a:rPr lang="en-US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Instana</a:t>
            </a:r>
            <a:r>
              <a:rPr 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19FC982-3D9D-B24C-723F-6FE2FCF521DF}"/>
              </a:ext>
            </a:extLst>
          </p:cNvPr>
          <p:cNvGrpSpPr/>
          <p:nvPr/>
        </p:nvGrpSpPr>
        <p:grpSpPr>
          <a:xfrm>
            <a:off x="10479694" y="4447112"/>
            <a:ext cx="595092" cy="613352"/>
            <a:chOff x="453304" y="2112887"/>
            <a:chExt cx="626341" cy="594260"/>
          </a:xfrm>
        </p:grpSpPr>
        <p:sp>
          <p:nvSpPr>
            <p:cNvPr id="12" name="六角形 11">
              <a:extLst>
                <a:ext uri="{FF2B5EF4-FFF2-40B4-BE49-F238E27FC236}">
                  <a16:creationId xmlns:a16="http://schemas.microsoft.com/office/drawing/2014/main" id="{DA080BA0-00AB-C83E-3D97-5C92B7B8DBFD}"/>
                </a:ext>
              </a:extLst>
            </p:cNvPr>
            <p:cNvSpPr/>
            <p:nvPr/>
          </p:nvSpPr>
          <p:spPr>
            <a:xfrm rot="1858846">
              <a:off x="453304" y="2197376"/>
              <a:ext cx="575156" cy="501217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pic>
          <p:nvPicPr>
            <p:cNvPr id="13" name="Image" descr="Image">
              <a:extLst>
                <a:ext uri="{FF2B5EF4-FFF2-40B4-BE49-F238E27FC236}">
                  <a16:creationId xmlns:a16="http://schemas.microsoft.com/office/drawing/2014/main" id="{201EF774-532A-B456-8D8F-E8C169E1C7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79498" y="2112887"/>
              <a:ext cx="600147" cy="594260"/>
            </a:xfrm>
            <a:prstGeom prst="rect">
              <a:avLst/>
            </a:prstGeom>
            <a:noFill/>
            <a:ln w="12700">
              <a:noFill/>
              <a:miter lim="400000"/>
            </a:ln>
          </p:spPr>
        </p:pic>
      </p:grp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E903F489-8B87-F4D9-3BD1-C424A082DE94}"/>
              </a:ext>
            </a:extLst>
          </p:cNvPr>
          <p:cNvSpPr/>
          <p:nvPr/>
        </p:nvSpPr>
        <p:spPr>
          <a:xfrm>
            <a:off x="3528643" y="4042810"/>
            <a:ext cx="1895113" cy="2009828"/>
          </a:xfrm>
          <a:prstGeom prst="roundRect">
            <a:avLst>
              <a:gd name="adj" fmla="val 2846"/>
            </a:avLst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1100" b="1" dirty="0"/>
              <a:t>Gateway Server</a:t>
            </a:r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r>
              <a:rPr lang="en-US" altLang="ja-JP" sz="1100" b="1" dirty="0"/>
              <a:t>RHEL </a:t>
            </a: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C370AE05-2150-237E-2B00-2200CE956563}"/>
              </a:ext>
            </a:extLst>
          </p:cNvPr>
          <p:cNvCxnSpPr>
            <a:cxnSpLocks/>
            <a:stCxn id="21" idx="3"/>
            <a:endCxn id="22" idx="1"/>
          </p:cNvCxnSpPr>
          <p:nvPr/>
        </p:nvCxnSpPr>
        <p:spPr bwMode="auto">
          <a:xfrm>
            <a:off x="2848531" y="5044519"/>
            <a:ext cx="805659" cy="5625"/>
          </a:xfrm>
          <a:prstGeom prst="straightConnector1">
            <a:avLst/>
          </a:prstGeom>
          <a:solidFill>
            <a:schemeClr val="accent1">
              <a:alpha val="82001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3DB1A50D-DEE5-8CAB-98EC-21370EBF252F}"/>
              </a:ext>
            </a:extLst>
          </p:cNvPr>
          <p:cNvCxnSpPr>
            <a:cxnSpLocks/>
            <a:stCxn id="34" idx="3"/>
            <a:endCxn id="9" idx="2"/>
          </p:cNvCxnSpPr>
          <p:nvPr/>
        </p:nvCxnSpPr>
        <p:spPr bwMode="auto">
          <a:xfrm flipV="1">
            <a:off x="6733160" y="5044519"/>
            <a:ext cx="3604802" cy="1"/>
          </a:xfrm>
          <a:prstGeom prst="straightConnector1">
            <a:avLst/>
          </a:prstGeom>
          <a:solidFill>
            <a:schemeClr val="accent1">
              <a:alpha val="82001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7" name="Picture 4" descr="フリーアイコン Free Icons – パソコン Desktop – everyday icons">
            <a:extLst>
              <a:ext uri="{FF2B5EF4-FFF2-40B4-BE49-F238E27FC236}">
                <a16:creationId xmlns:a16="http://schemas.microsoft.com/office/drawing/2014/main" id="{DC04721C-B6AB-AFDB-E33E-A87F815BF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85245" y="5605306"/>
            <a:ext cx="489541" cy="53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DA7647E3-D1A6-9485-A190-135BBD11729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805197" y="5399629"/>
            <a:ext cx="0" cy="331491"/>
          </a:xfrm>
          <a:prstGeom prst="straightConnector1">
            <a:avLst/>
          </a:prstGeom>
          <a:solidFill>
            <a:schemeClr val="accent1">
              <a:alpha val="82001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6F5E2240-2734-6FF7-91E7-6BF4617F31BD}"/>
              </a:ext>
            </a:extLst>
          </p:cNvPr>
          <p:cNvSpPr/>
          <p:nvPr/>
        </p:nvSpPr>
        <p:spPr>
          <a:xfrm>
            <a:off x="408642" y="4097555"/>
            <a:ext cx="2438191" cy="4461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400" dirty="0">
                <a:solidFill>
                  <a:sysClr val="windowText" lastClr="000000"/>
                </a:solidFill>
              </a:rPr>
              <a:t>OMEGAMON for</a:t>
            </a:r>
            <a:r>
              <a:rPr kumimoji="1" lang="ja-JP" altLang="en-US" sz="1400">
                <a:solidFill>
                  <a:sysClr val="windowText" lastClr="000000"/>
                </a:solidFill>
              </a:rPr>
              <a:t> </a:t>
            </a:r>
            <a:r>
              <a:rPr kumimoji="1" lang="en-US" altLang="ja-JP" sz="1400" dirty="0">
                <a:solidFill>
                  <a:sysClr val="windowText" lastClr="000000"/>
                </a:solidFill>
              </a:rPr>
              <a:t>z/OS</a:t>
            </a:r>
            <a:endParaRPr kumimoji="1" lang="ja-JP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0EC6E620-22B3-091F-045A-6D40C42D75C5}"/>
              </a:ext>
            </a:extLst>
          </p:cNvPr>
          <p:cNvSpPr/>
          <p:nvPr/>
        </p:nvSpPr>
        <p:spPr>
          <a:xfrm>
            <a:off x="410339" y="4821464"/>
            <a:ext cx="2438192" cy="4461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 cmpd="sng">
            <a:solidFill>
              <a:schemeClr val="accent2">
                <a:lumMod val="40000"/>
                <a:lumOff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400" dirty="0">
                <a:solidFill>
                  <a:sysClr val="windowText" lastClr="000000"/>
                </a:solidFill>
              </a:rPr>
              <a:t>OMEGAMON Data Provider</a:t>
            </a:r>
            <a:endParaRPr kumimoji="1" lang="ja-JP" altLang="en-US" sz="1400" dirty="0">
              <a:solidFill>
                <a:sysClr val="windowText" lastClr="000000"/>
              </a:solidFill>
            </a:endParaRP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89EE2442-5343-2B55-FC9B-38133EA81DE6}"/>
              </a:ext>
            </a:extLst>
          </p:cNvPr>
          <p:cNvCxnSpPr>
            <a:cxnSpLocks/>
            <a:stCxn id="20" idx="2"/>
            <a:endCxn id="21" idx="0"/>
          </p:cNvCxnSpPr>
          <p:nvPr/>
        </p:nvCxnSpPr>
        <p:spPr bwMode="auto">
          <a:xfrm>
            <a:off x="1627738" y="4543665"/>
            <a:ext cx="1697" cy="277799"/>
          </a:xfrm>
          <a:prstGeom prst="straightConnector1">
            <a:avLst/>
          </a:prstGeom>
          <a:solidFill>
            <a:schemeClr val="accent1">
              <a:alpha val="82001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4E56B975-A430-DB9F-4AEE-14F289D93FCA}"/>
              </a:ext>
            </a:extLst>
          </p:cNvPr>
          <p:cNvSpPr/>
          <p:nvPr/>
        </p:nvSpPr>
        <p:spPr>
          <a:xfrm>
            <a:off x="5669858" y="4042809"/>
            <a:ext cx="1271244" cy="2009828"/>
          </a:xfrm>
          <a:prstGeom prst="roundRect">
            <a:avLst>
              <a:gd name="adj" fmla="val 2846"/>
            </a:avLst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1100" b="1" dirty="0"/>
              <a:t>Instana </a:t>
            </a:r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endParaRPr lang="en-US" altLang="ja-JP" sz="1100" b="1" dirty="0"/>
          </a:p>
          <a:p>
            <a:pPr algn="ctr"/>
            <a:r>
              <a:rPr lang="en-US" altLang="ja-JP" sz="900" dirty="0"/>
              <a:t>K8S</a:t>
            </a:r>
          </a:p>
          <a:p>
            <a:pPr algn="ctr"/>
            <a:endParaRPr lang="en-US" altLang="ja-JP" sz="900" b="1" dirty="0"/>
          </a:p>
          <a:p>
            <a:pPr algn="ctr"/>
            <a:endParaRPr lang="en-US" altLang="ja-JP" sz="900" b="1" dirty="0"/>
          </a:p>
          <a:p>
            <a:pPr algn="ctr"/>
            <a:endParaRPr lang="en-US" altLang="ja-JP" sz="900" b="1" dirty="0"/>
          </a:p>
          <a:p>
            <a:pPr algn="ctr"/>
            <a:endParaRPr lang="en-US" altLang="ja-JP" sz="900" b="1" dirty="0"/>
          </a:p>
          <a:p>
            <a:pPr algn="ctr"/>
            <a:r>
              <a:rPr lang="en-US" altLang="ja-JP" sz="1050" b="1" dirty="0"/>
              <a:t>RHEL</a:t>
            </a:r>
            <a:endParaRPr lang="en-US" altLang="ja-JP" sz="1400" b="1" dirty="0"/>
          </a:p>
        </p:txBody>
      </p:sp>
      <p:sp>
        <p:nvSpPr>
          <p:cNvPr id="34" name="角丸四角形 33">
            <a:extLst>
              <a:ext uri="{FF2B5EF4-FFF2-40B4-BE49-F238E27FC236}">
                <a16:creationId xmlns:a16="http://schemas.microsoft.com/office/drawing/2014/main" id="{286978A6-D333-EDAE-EA12-4566D637B648}"/>
              </a:ext>
            </a:extLst>
          </p:cNvPr>
          <p:cNvSpPr/>
          <p:nvPr/>
        </p:nvSpPr>
        <p:spPr>
          <a:xfrm>
            <a:off x="5852700" y="4697655"/>
            <a:ext cx="880460" cy="6937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2">
                <a:lumMod val="40000"/>
                <a:lumOff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100" dirty="0">
                <a:solidFill>
                  <a:sysClr val="windowText" lastClr="000000"/>
                </a:solidFill>
              </a:rPr>
              <a:t>Instana Agent </a:t>
            </a:r>
            <a:endParaRPr kumimoji="1" lang="ja-JP" altLang="en-US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F43768D7-4D05-6C30-EB2E-6C7C950D290B}"/>
              </a:ext>
            </a:extLst>
          </p:cNvPr>
          <p:cNvCxnSpPr>
            <a:cxnSpLocks/>
            <a:stCxn id="22" idx="3"/>
            <a:endCxn id="34" idx="1"/>
          </p:cNvCxnSpPr>
          <p:nvPr/>
        </p:nvCxnSpPr>
        <p:spPr bwMode="auto">
          <a:xfrm flipV="1">
            <a:off x="5341658" y="5044520"/>
            <a:ext cx="511042" cy="5624"/>
          </a:xfrm>
          <a:prstGeom prst="straightConnector1">
            <a:avLst/>
          </a:prstGeom>
          <a:solidFill>
            <a:schemeClr val="accent1">
              <a:alpha val="82001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2" name="角丸四角形 51">
            <a:extLst>
              <a:ext uri="{FF2B5EF4-FFF2-40B4-BE49-F238E27FC236}">
                <a16:creationId xmlns:a16="http://schemas.microsoft.com/office/drawing/2014/main" id="{6FF4CB19-6706-18F5-0F66-AE0A7F66D8BE}"/>
              </a:ext>
            </a:extLst>
          </p:cNvPr>
          <p:cNvSpPr/>
          <p:nvPr/>
        </p:nvSpPr>
        <p:spPr>
          <a:xfrm>
            <a:off x="3668980" y="5348351"/>
            <a:ext cx="1672678" cy="406078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400" dirty="0">
                <a:solidFill>
                  <a:schemeClr val="bg1"/>
                </a:solidFill>
              </a:rPr>
              <a:t>Kubernetes</a:t>
            </a:r>
            <a:r>
              <a:rPr lang="en-US" altLang="ja-JP" sz="1200" dirty="0">
                <a:solidFill>
                  <a:schemeClr val="bg1"/>
                </a:solidFill>
              </a:rPr>
              <a:t> *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DD54388D-A42E-E434-C882-A846805FD2C2}"/>
              </a:ext>
            </a:extLst>
          </p:cNvPr>
          <p:cNvSpPr/>
          <p:nvPr/>
        </p:nvSpPr>
        <p:spPr>
          <a:xfrm>
            <a:off x="3654190" y="4703279"/>
            <a:ext cx="1687468" cy="6937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2">
                <a:lumMod val="40000"/>
                <a:lumOff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100" kern="0" dirty="0">
                <a:solidFill>
                  <a:schemeClr val="tx1"/>
                </a:solidFill>
                <a:latin typeface="IBM Plex Sans" panose="020B0503050203000203" pitchFamily="34" charset="0"/>
                <a:ea typeface="Meiryo UI" panose="020B0604030504040204" pitchFamily="34" charset="-128"/>
                <a:cs typeface="Meiryo" charset="-128"/>
              </a:rPr>
              <a:t>OMEGAMON Instana Integration Proxy</a:t>
            </a:r>
          </a:p>
        </p:txBody>
      </p:sp>
      <p:sp>
        <p:nvSpPr>
          <p:cNvPr id="2" name="左矢印 1">
            <a:extLst>
              <a:ext uri="{FF2B5EF4-FFF2-40B4-BE49-F238E27FC236}">
                <a16:creationId xmlns:a16="http://schemas.microsoft.com/office/drawing/2014/main" id="{8D81727A-265F-E372-7C21-442600C452AE}"/>
              </a:ext>
            </a:extLst>
          </p:cNvPr>
          <p:cNvSpPr/>
          <p:nvPr/>
        </p:nvSpPr>
        <p:spPr>
          <a:xfrm rot="2450244">
            <a:off x="4961823" y="5612182"/>
            <a:ext cx="381304" cy="347527"/>
          </a:xfrm>
          <a:prstGeom prst="leftArrow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 dirty="0"/>
          </a:p>
        </p:txBody>
      </p:sp>
      <p:sp>
        <p:nvSpPr>
          <p:cNvPr id="3" name="雲 2">
            <a:extLst>
              <a:ext uri="{FF2B5EF4-FFF2-40B4-BE49-F238E27FC236}">
                <a16:creationId xmlns:a16="http://schemas.microsoft.com/office/drawing/2014/main" id="{491AD24D-F66F-57EE-7E68-710E883B6F2D}"/>
              </a:ext>
            </a:extLst>
          </p:cNvPr>
          <p:cNvSpPr/>
          <p:nvPr/>
        </p:nvSpPr>
        <p:spPr>
          <a:xfrm>
            <a:off x="8474765" y="4821464"/>
            <a:ext cx="901148" cy="446110"/>
          </a:xfrm>
          <a:prstGeom prst="cloud">
            <a:avLst/>
          </a:prstGeom>
          <a:solidFill>
            <a:schemeClr val="bg1">
              <a:lumMod val="85000"/>
            </a:schemeClr>
          </a:solidFill>
          <a:ln w="190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3400166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B87998-C309-39D6-CF72-20A2598BE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Please consider the support for following options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F1F892-33C9-174A-88AB-14C76D44BB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Amazon ECS</a:t>
            </a:r>
          </a:p>
          <a:p>
            <a:pPr lvl="1"/>
            <a:r>
              <a:rPr lang="en-US" sz="1200" dirty="0"/>
              <a:t>Amazon support container orchestrator &amp; runtime, High Availability</a:t>
            </a:r>
          </a:p>
          <a:p>
            <a:pPr lvl="1"/>
            <a:r>
              <a:rPr lang="en-US" sz="1200" dirty="0"/>
              <a:t>Easy to use in the Mizuho environment (Amazon EKS is not authorized in Mizuho environment) </a:t>
            </a:r>
          </a:p>
          <a:p>
            <a:r>
              <a:rPr lang="en-US" sz="1600" dirty="0"/>
              <a:t>Single node topology with RH </a:t>
            </a:r>
            <a:r>
              <a:rPr lang="en-US" sz="1600" dirty="0" err="1"/>
              <a:t>podman</a:t>
            </a:r>
            <a:endParaRPr lang="en-US" sz="1600" dirty="0"/>
          </a:p>
          <a:p>
            <a:pPr lvl="1"/>
            <a:r>
              <a:rPr lang="en-US" altLang="ja-JP" sz="1200" dirty="0"/>
              <a:t>support Single Node configuration also in production</a:t>
            </a:r>
            <a:br>
              <a:rPr lang="en-US" altLang="ja-JP" sz="1200" dirty="0"/>
            </a:br>
            <a:r>
              <a:rPr lang="en-US" altLang="ja-JP" sz="1050" dirty="0"/>
              <a:t>https://</a:t>
            </a:r>
            <a:r>
              <a:rPr lang="en-US" altLang="ja-JP" sz="1050" dirty="0" err="1"/>
              <a:t>www.ibm.com</a:t>
            </a:r>
            <a:r>
              <a:rPr lang="en-US" altLang="ja-JP" sz="1050" dirty="0"/>
              <a:t>/docs/</a:t>
            </a:r>
            <a:r>
              <a:rPr lang="en-US" altLang="ja-JP" sz="1050" dirty="0" err="1"/>
              <a:t>en</a:t>
            </a:r>
            <a:r>
              <a:rPr lang="en-US" altLang="ja-JP" sz="1050" dirty="0"/>
              <a:t>/</a:t>
            </a:r>
            <a:r>
              <a:rPr lang="en-US" altLang="ja-JP" sz="1050" dirty="0" err="1"/>
              <a:t>iooz?topic</a:t>
            </a:r>
            <a:r>
              <a:rPr lang="en-US" altLang="ja-JP" sz="1050" dirty="0"/>
              <a:t>=evaluation-installing-distributed-linux-environment-docker-standalone </a:t>
            </a:r>
          </a:p>
          <a:p>
            <a:pPr lvl="1"/>
            <a:r>
              <a:rPr lang="en-US" altLang="ja-JP" sz="1200" dirty="0"/>
              <a:t>Docker is not supported in RHEL8. Please support the setup with </a:t>
            </a:r>
            <a:r>
              <a:rPr lang="en-US" altLang="ja-JP" sz="1200" dirty="0">
                <a:solidFill>
                  <a:schemeClr val="tx1"/>
                </a:solidFill>
              </a:rPr>
              <a:t>Red Hat </a:t>
            </a:r>
            <a:r>
              <a:rPr lang="en-US" altLang="ja-JP" sz="1200" dirty="0" err="1">
                <a:solidFill>
                  <a:schemeClr val="tx1"/>
                </a:solidFill>
              </a:rPr>
              <a:t>podman</a:t>
            </a:r>
            <a:r>
              <a:rPr lang="en-US" altLang="ja-JP" sz="1200" dirty="0">
                <a:solidFill>
                  <a:schemeClr val="tx1"/>
                </a:solidFill>
              </a:rPr>
              <a:t> </a:t>
            </a:r>
            <a:r>
              <a:rPr lang="en-US" altLang="ja-JP" sz="1200" dirty="0"/>
              <a:t>( docker compatibles )</a:t>
            </a:r>
            <a:endParaRPr lang="en-US" sz="1600" dirty="0"/>
          </a:p>
          <a:p>
            <a:r>
              <a:rPr lang="en-US" sz="1600" dirty="0"/>
              <a:t>Single node OpenShift</a:t>
            </a:r>
          </a:p>
          <a:p>
            <a:pPr lvl="1"/>
            <a:r>
              <a:rPr lang="en-US" sz="1200" dirty="0"/>
              <a:t>Single node Openshift is an option but needs more resources.</a:t>
            </a:r>
          </a:p>
          <a:p>
            <a:pPr lvl="1"/>
            <a:r>
              <a:rPr lang="en-US" sz="1200" dirty="0"/>
              <a:t>Lack of High Availability 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D9278D-661F-ABA9-BECC-28FF6F286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FCA97BC-0DBA-CD4F-A4A6-3A7104B3C5A2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B8D75A8D-1ECF-242A-1F35-F2EE110D1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457885"/>
              </p:ext>
            </p:extLst>
          </p:nvPr>
        </p:nvGraphicFramePr>
        <p:xfrm>
          <a:off x="647145" y="3685524"/>
          <a:ext cx="11156046" cy="289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9341">
                  <a:extLst>
                    <a:ext uri="{9D8B030D-6E8A-4147-A177-3AD203B41FA5}">
                      <a16:colId xmlns:a16="http://schemas.microsoft.com/office/drawing/2014/main" val="1730003937"/>
                    </a:ext>
                  </a:extLst>
                </a:gridCol>
                <a:gridCol w="1859341">
                  <a:extLst>
                    <a:ext uri="{9D8B030D-6E8A-4147-A177-3AD203B41FA5}">
                      <a16:colId xmlns:a16="http://schemas.microsoft.com/office/drawing/2014/main" val="3548500858"/>
                    </a:ext>
                  </a:extLst>
                </a:gridCol>
                <a:gridCol w="1859341">
                  <a:extLst>
                    <a:ext uri="{9D8B030D-6E8A-4147-A177-3AD203B41FA5}">
                      <a16:colId xmlns:a16="http://schemas.microsoft.com/office/drawing/2014/main" val="1542332245"/>
                    </a:ext>
                  </a:extLst>
                </a:gridCol>
                <a:gridCol w="1859341">
                  <a:extLst>
                    <a:ext uri="{9D8B030D-6E8A-4147-A177-3AD203B41FA5}">
                      <a16:colId xmlns:a16="http://schemas.microsoft.com/office/drawing/2014/main" val="3458844871"/>
                    </a:ext>
                  </a:extLst>
                </a:gridCol>
                <a:gridCol w="1859341">
                  <a:extLst>
                    <a:ext uri="{9D8B030D-6E8A-4147-A177-3AD203B41FA5}">
                      <a16:colId xmlns:a16="http://schemas.microsoft.com/office/drawing/2014/main" val="3960528191"/>
                    </a:ext>
                  </a:extLst>
                </a:gridCol>
                <a:gridCol w="1859341">
                  <a:extLst>
                    <a:ext uri="{9D8B030D-6E8A-4147-A177-3AD203B41FA5}">
                      <a16:colId xmlns:a16="http://schemas.microsoft.com/office/drawing/2014/main" val="242203750"/>
                    </a:ext>
                  </a:extLst>
                </a:gridCol>
              </a:tblGrid>
              <a:tr h="332320"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Amazon ECS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Single node  with </a:t>
                      </a:r>
                      <a:r>
                        <a:rPr lang="en-US" sz="1050" dirty="0" err="1"/>
                        <a:t>podman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Single node Openshift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Multi node Openshift 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micro-k8s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286107"/>
                  </a:ext>
                </a:extLst>
              </a:tr>
              <a:tr h="332320">
                <a:tc>
                  <a:txBody>
                    <a:bodyPr/>
                    <a:lstStyle/>
                    <a:p>
                      <a:r>
                        <a:rPr lang="en-US" sz="1000" dirty="0"/>
                        <a:t>Container Runtime 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/>
                        <a:t>ECS (supported by AWS)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Podman</a:t>
                      </a:r>
                      <a:r>
                        <a:rPr lang="en-US" sz="1050" dirty="0"/>
                        <a:t> (supported by RH)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CRI-O (supported by RH)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CRI-O (supported by RH)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docker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(no commercial support)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71230"/>
                  </a:ext>
                </a:extLst>
              </a:tr>
              <a:tr h="368739">
                <a:tc>
                  <a:txBody>
                    <a:bodyPr/>
                    <a:lstStyle/>
                    <a:p>
                      <a:r>
                        <a:rPr lang="en-US" sz="1000" dirty="0"/>
                        <a:t>Container Orchestrator 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ECS (supported by AWS)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N/A</a:t>
                      </a: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1node OCP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 </a:t>
                      </a:r>
                      <a:r>
                        <a:rPr lang="en-US" altLang="ja-JP" sz="1050" dirty="0"/>
                        <a:t>(supported by RH)</a:t>
                      </a:r>
                      <a:endParaRPr lang="en-US" sz="105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1node OCP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 </a:t>
                      </a:r>
                      <a:r>
                        <a:rPr lang="en-US" altLang="ja-JP" sz="1000" dirty="0"/>
                        <a:t>(supported by RH)</a:t>
                      </a:r>
                      <a:endParaRPr lang="en-US" sz="105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micro-k8s</a:t>
                      </a:r>
                      <a:br>
                        <a:rPr lang="en-US" sz="1050" dirty="0"/>
                      </a:br>
                      <a:r>
                        <a:rPr lang="en-US" altLang="ja-JP" sz="1050" dirty="0"/>
                        <a:t>(no commercial support) </a:t>
                      </a:r>
                      <a:endParaRPr lang="en-US" sz="105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102339"/>
                  </a:ext>
                </a:extLst>
              </a:tr>
              <a:tr h="368739">
                <a:tc>
                  <a:txBody>
                    <a:bodyPr/>
                    <a:lstStyle/>
                    <a:p>
                      <a:r>
                        <a:rPr lang="en-US" sz="1000" dirty="0"/>
                        <a:t>High Availability (node level) 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○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x</a:t>
                      </a: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△</a:t>
                      </a: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/>
                        <a:t>○</a:t>
                      </a:r>
                      <a:endParaRPr lang="en-US" altLang="ja-JP" sz="1050" dirty="0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/>
                        <a:t>x</a:t>
                      </a:r>
                    </a:p>
                    <a:p>
                      <a:pPr algn="ctr"/>
                      <a:endParaRPr lang="en-US" sz="1050" dirty="0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992086"/>
                  </a:ext>
                </a:extLst>
              </a:tr>
              <a:tr h="332320">
                <a:tc>
                  <a:txBody>
                    <a:bodyPr/>
                    <a:lstStyle/>
                    <a:p>
                      <a:r>
                        <a:rPr lang="en-US" sz="1000" dirty="0"/>
                        <a:t>High Availability (pod level)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○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/>
                        <a:t>x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○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○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○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45105"/>
                  </a:ext>
                </a:extLst>
              </a:tr>
              <a:tr h="332320">
                <a:tc>
                  <a:txBody>
                    <a:bodyPr/>
                    <a:lstStyle/>
                    <a:p>
                      <a:r>
                        <a:rPr lang="en-US" sz="1000" dirty="0"/>
                        <a:t>Easy to use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dirty="0"/>
                        <a:t>○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○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△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△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○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775834"/>
                  </a:ext>
                </a:extLst>
              </a:tr>
              <a:tr h="332320">
                <a:tc>
                  <a:txBody>
                    <a:bodyPr/>
                    <a:lstStyle/>
                    <a:p>
                      <a:r>
                        <a:rPr lang="en-US" sz="1000" dirty="0"/>
                        <a:t>Machine Resource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/>
                        <a:t>○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/>
                        <a:t>○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/>
                        <a:t>x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/>
                        <a:t>xxx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/>
                        <a:t>○</a:t>
                      </a:r>
                      <a:endParaRPr lang="en-US" altLang="ja-JP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546088"/>
                  </a:ext>
                </a:extLst>
              </a:tr>
              <a:tr h="332320">
                <a:tc>
                  <a:txBody>
                    <a:bodyPr/>
                    <a:lstStyle/>
                    <a:p>
                      <a:r>
                        <a:rPr lang="en-US" sz="1000" dirty="0"/>
                        <a:t>Maintainability in closed </a:t>
                      </a:r>
                      <a:r>
                        <a:rPr lang="en-US" sz="1000" dirty="0" err="1"/>
                        <a:t>nw</a:t>
                      </a:r>
                      <a:endParaRPr lang="en-US" sz="1000" dirty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/>
                        <a:t>○</a:t>
                      </a:r>
                      <a:endParaRPr lang="en-US" altLang="ja-JP" sz="105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/>
                        <a:t>○</a:t>
                      </a:r>
                      <a:endParaRPr lang="en-US" altLang="ja-JP" sz="105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/>
                        <a:t>xx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/>
                        <a:t>xxx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/>
                        <a:t>○</a:t>
                      </a:r>
                      <a:endParaRPr lang="en-US" altLang="ja-JP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582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893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32895E-73D8-1B22-AF40-4EE08D5F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questions 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8F22EC-85A4-C782-3B66-5361503685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altLang="ja-JP" sz="2200" dirty="0"/>
              <a:t>Do we support Openshift in Power?</a:t>
            </a:r>
          </a:p>
          <a:p>
            <a:pPr lvl="1"/>
            <a:r>
              <a:rPr lang="en-US" altLang="ja-JP" sz="1800" dirty="0"/>
              <a:t>Within Mizuho environment, an instance of Openshift in Power exists.</a:t>
            </a:r>
            <a:br>
              <a:rPr lang="en-US" altLang="ja-JP" sz="1800" dirty="0"/>
            </a:br>
            <a:r>
              <a:rPr lang="en-US" altLang="ja-JP" sz="1800" dirty="0"/>
              <a:t>Maybe we can use it for this integration proxy.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Do we support managed Openshift / K8s service?</a:t>
            </a:r>
          </a:p>
          <a:p>
            <a:pPr lvl="1"/>
            <a:r>
              <a:rPr lang="en-US" altLang="ja-JP" sz="1800" dirty="0"/>
              <a:t>IBM managed OpenShift / Kubernetes ( ROKS / IKS )  ?</a:t>
            </a:r>
          </a:p>
          <a:p>
            <a:pPr lvl="1"/>
            <a:r>
              <a:rPr lang="en-US" altLang="ja-JP" sz="1800" dirty="0"/>
              <a:t>other managed OpenShift / </a:t>
            </a:r>
            <a:r>
              <a:rPr lang="en-US" altLang="ja-JP" sz="1800"/>
              <a:t>K8s environment ( </a:t>
            </a:r>
            <a:r>
              <a:rPr lang="en-US" altLang="ja-JP" sz="1800" dirty="0"/>
              <a:t>ROSA / EKS </a:t>
            </a:r>
            <a:r>
              <a:rPr lang="en-US" altLang="ja-JP" sz="1800" dirty="0" err="1"/>
              <a:t>etc</a:t>
            </a:r>
            <a:r>
              <a:rPr lang="en-US" altLang="ja-JP" sz="1800" dirty="0"/>
              <a:t> )?</a:t>
            </a:r>
          </a:p>
          <a:p>
            <a:pPr lvl="2"/>
            <a:endParaRPr lang="en-US" altLang="ja-JP" sz="1600" dirty="0"/>
          </a:p>
          <a:p>
            <a:pPr lvl="1"/>
            <a:endParaRPr lang="en-US" altLang="ja-JP" sz="1800" dirty="0"/>
          </a:p>
          <a:p>
            <a:endParaRPr lang="en-US" sz="16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34B01D-4BF9-ABE3-9E43-A94FB8E8F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FCA97BC-0DBA-CD4F-A4A6-3A7104B3C5A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955943"/>
      </p:ext>
    </p:extLst>
  </p:cSld>
  <p:clrMapOvr>
    <a:masterClrMapping/>
  </p:clrMapOvr>
</p:sld>
</file>

<file path=ppt/theme/theme1.xml><?xml version="1.0" encoding="utf-8"?>
<a:theme xmlns:a="http://schemas.openxmlformats.org/drawingml/2006/main" name="5_IBM Cloud 2015">
  <a:themeElements>
    <a:clrScheme name="IBM Cloud 2105">
      <a:dk1>
        <a:sysClr val="windowText" lastClr="000000"/>
      </a:dk1>
      <a:lt1>
        <a:sysClr val="window" lastClr="FFFFFF"/>
      </a:lt1>
      <a:dk2>
        <a:srgbClr val="085571"/>
      </a:dk2>
      <a:lt2>
        <a:srgbClr val="81CDF2"/>
      </a:lt2>
      <a:accent1>
        <a:srgbClr val="009EE2"/>
      </a:accent1>
      <a:accent2>
        <a:srgbClr val="1174B9"/>
      </a:accent2>
      <a:accent3>
        <a:srgbClr val="00A39C"/>
      </a:accent3>
      <a:accent4>
        <a:srgbClr val="00706E"/>
      </a:accent4>
      <a:accent5>
        <a:srgbClr val="611773"/>
      </a:accent5>
      <a:accent6>
        <a:srgbClr val="340F51"/>
      </a:accent6>
      <a:hlink>
        <a:srgbClr val="0000FF"/>
      </a:hlink>
      <a:folHlink>
        <a:srgbClr val="800080"/>
      </a:folHlink>
    </a:clrScheme>
    <a:fontScheme name="IBM Cloud 201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19050">
          <a:solidFill>
            <a:schemeClr val="accent2">
              <a:lumMod val="40000"/>
              <a:lumOff val="60000"/>
            </a:schemeClr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kern="0" spc="-30" dirty="0" smtClean="0">
            <a:solidFill>
              <a:srgbClr val="009EE2"/>
            </a:solidFill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rpheus - Cloud Automation Manager 1 pagers" id="{42E0E8A8-4009-F244-86EC-18B67C743120}" vid="{4877B24B-97C8-7A44-9B24-8357AA11B85B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4595</TotalTime>
  <Words>408</Words>
  <Application>Microsoft Macintosh PowerPoint</Application>
  <PresentationFormat>ワイド画面</PresentationFormat>
  <Paragraphs>109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メイリオ</vt:lpstr>
      <vt:lpstr>メイリオ</vt:lpstr>
      <vt:lpstr>游ゴシック</vt:lpstr>
      <vt:lpstr>Arial</vt:lpstr>
      <vt:lpstr>IBM Plex Sans</vt:lpstr>
      <vt:lpstr>Montserrat</vt:lpstr>
      <vt:lpstr>Montserrat Medium</vt:lpstr>
      <vt:lpstr>Open Sans</vt:lpstr>
      <vt:lpstr>Wingdings</vt:lpstr>
      <vt:lpstr>5_IBM Cloud 2015</vt:lpstr>
      <vt:lpstr>OMGEMON Integration with Instana</vt:lpstr>
      <vt:lpstr>Please consider the support for following options</vt:lpstr>
      <vt:lpstr>Other 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Shohtaroh Hishinuma</dc:creator>
  <cp:lastModifiedBy>Tomonori O Iwashina</cp:lastModifiedBy>
  <cp:revision>89</cp:revision>
  <dcterms:created xsi:type="dcterms:W3CDTF">2023-08-02T15:58:42Z</dcterms:created>
  <dcterms:modified xsi:type="dcterms:W3CDTF">2023-12-27T04:46:11Z</dcterms:modified>
</cp:coreProperties>
</file>