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57" r:id="rId4"/>
    <p:sldId id="258" r:id="rId5"/>
    <p:sldId id="261"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11"/>
    <p:restoredTop sz="94694"/>
  </p:normalViewPr>
  <p:slideViewPr>
    <p:cSldViewPr snapToGrid="0">
      <p:cViewPr varScale="1">
        <p:scale>
          <a:sx n="104" d="100"/>
          <a:sy n="104" d="100"/>
        </p:scale>
        <p:origin x="232" y="5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ADB06-F837-60C4-D756-58FF6D8AB52C}"/>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435E5ADB-773E-82BB-62C0-9F92EED445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DF8123CE-5FA3-4676-5B19-D2C7C513655F}"/>
              </a:ext>
            </a:extLst>
          </p:cNvPr>
          <p:cNvSpPr>
            <a:spLocks noGrp="1"/>
          </p:cNvSpPr>
          <p:nvPr>
            <p:ph type="dt" sz="half" idx="10"/>
          </p:nvPr>
        </p:nvSpPr>
        <p:spPr/>
        <p:txBody>
          <a:bodyPr/>
          <a:lstStyle/>
          <a:p>
            <a:fld id="{EC1D4DE7-64A1-7041-836C-42A090769749}" type="datetimeFigureOut">
              <a:rPr lang="en-US" smtClean="0"/>
              <a:t>2/2/25</a:t>
            </a:fld>
            <a:endParaRPr lang="en-US"/>
          </a:p>
        </p:txBody>
      </p:sp>
      <p:sp>
        <p:nvSpPr>
          <p:cNvPr id="5" name="Footer Placeholder 4">
            <a:extLst>
              <a:ext uri="{FF2B5EF4-FFF2-40B4-BE49-F238E27FC236}">
                <a16:creationId xmlns:a16="http://schemas.microsoft.com/office/drawing/2014/main" id="{646591CC-44E7-5DEA-2782-9771A631C7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B74FB9-973C-DD61-73C7-D8F017AD0EAB}"/>
              </a:ext>
            </a:extLst>
          </p:cNvPr>
          <p:cNvSpPr>
            <a:spLocks noGrp="1"/>
          </p:cNvSpPr>
          <p:nvPr>
            <p:ph type="sldNum" sz="quarter" idx="12"/>
          </p:nvPr>
        </p:nvSpPr>
        <p:spPr/>
        <p:txBody>
          <a:bodyPr/>
          <a:lstStyle/>
          <a:p>
            <a:fld id="{CD88FC8C-BEFD-1842-8E89-E4F8995C00CE}" type="slidenum">
              <a:rPr lang="en-US" smtClean="0"/>
              <a:t>‹#›</a:t>
            </a:fld>
            <a:endParaRPr lang="en-US"/>
          </a:p>
        </p:txBody>
      </p:sp>
    </p:spTree>
    <p:extLst>
      <p:ext uri="{BB962C8B-B14F-4D97-AF65-F5344CB8AC3E}">
        <p14:creationId xmlns:p14="http://schemas.microsoft.com/office/powerpoint/2010/main" val="4191807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82445-064F-AB75-1765-CFB0018B111C}"/>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1856E6E-C94D-DC7F-BA13-3BC39552AE0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F39A2E8-D44A-13A3-8B42-768867DCFA6E}"/>
              </a:ext>
            </a:extLst>
          </p:cNvPr>
          <p:cNvSpPr>
            <a:spLocks noGrp="1"/>
          </p:cNvSpPr>
          <p:nvPr>
            <p:ph type="dt" sz="half" idx="10"/>
          </p:nvPr>
        </p:nvSpPr>
        <p:spPr/>
        <p:txBody>
          <a:bodyPr/>
          <a:lstStyle/>
          <a:p>
            <a:fld id="{EC1D4DE7-64A1-7041-836C-42A090769749}" type="datetimeFigureOut">
              <a:rPr lang="en-US" smtClean="0"/>
              <a:t>2/2/25</a:t>
            </a:fld>
            <a:endParaRPr lang="en-US"/>
          </a:p>
        </p:txBody>
      </p:sp>
      <p:sp>
        <p:nvSpPr>
          <p:cNvPr id="5" name="Footer Placeholder 4">
            <a:extLst>
              <a:ext uri="{FF2B5EF4-FFF2-40B4-BE49-F238E27FC236}">
                <a16:creationId xmlns:a16="http://schemas.microsoft.com/office/drawing/2014/main" id="{F8C7B6B1-F34C-273A-FB3B-7F98993F4E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2A28BC-1C30-5E9D-CDA0-DA20FF42ED99}"/>
              </a:ext>
            </a:extLst>
          </p:cNvPr>
          <p:cNvSpPr>
            <a:spLocks noGrp="1"/>
          </p:cNvSpPr>
          <p:nvPr>
            <p:ph type="sldNum" sz="quarter" idx="12"/>
          </p:nvPr>
        </p:nvSpPr>
        <p:spPr/>
        <p:txBody>
          <a:bodyPr/>
          <a:lstStyle/>
          <a:p>
            <a:fld id="{CD88FC8C-BEFD-1842-8E89-E4F8995C00CE}" type="slidenum">
              <a:rPr lang="en-US" smtClean="0"/>
              <a:t>‹#›</a:t>
            </a:fld>
            <a:endParaRPr lang="en-US"/>
          </a:p>
        </p:txBody>
      </p:sp>
    </p:spTree>
    <p:extLst>
      <p:ext uri="{BB962C8B-B14F-4D97-AF65-F5344CB8AC3E}">
        <p14:creationId xmlns:p14="http://schemas.microsoft.com/office/powerpoint/2010/main" val="3015464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0C8D943-4683-E2C2-7277-9E373AE6F353}"/>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4D468F4-6F79-DBAF-6B29-C71A2D2DD135}"/>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9A9BBD5-0705-C4F2-E4F3-E3A1A3017ADF}"/>
              </a:ext>
            </a:extLst>
          </p:cNvPr>
          <p:cNvSpPr>
            <a:spLocks noGrp="1"/>
          </p:cNvSpPr>
          <p:nvPr>
            <p:ph type="dt" sz="half" idx="10"/>
          </p:nvPr>
        </p:nvSpPr>
        <p:spPr/>
        <p:txBody>
          <a:bodyPr/>
          <a:lstStyle/>
          <a:p>
            <a:fld id="{EC1D4DE7-64A1-7041-836C-42A090769749}" type="datetimeFigureOut">
              <a:rPr lang="en-US" smtClean="0"/>
              <a:t>2/2/25</a:t>
            </a:fld>
            <a:endParaRPr lang="en-US"/>
          </a:p>
        </p:txBody>
      </p:sp>
      <p:sp>
        <p:nvSpPr>
          <p:cNvPr id="5" name="Footer Placeholder 4">
            <a:extLst>
              <a:ext uri="{FF2B5EF4-FFF2-40B4-BE49-F238E27FC236}">
                <a16:creationId xmlns:a16="http://schemas.microsoft.com/office/drawing/2014/main" id="{0B41C820-43AD-1D2E-F2C1-E65B8C466A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FE29C0-D8C9-443B-8B28-DB1C2BF2EDBF}"/>
              </a:ext>
            </a:extLst>
          </p:cNvPr>
          <p:cNvSpPr>
            <a:spLocks noGrp="1"/>
          </p:cNvSpPr>
          <p:nvPr>
            <p:ph type="sldNum" sz="quarter" idx="12"/>
          </p:nvPr>
        </p:nvSpPr>
        <p:spPr/>
        <p:txBody>
          <a:bodyPr/>
          <a:lstStyle/>
          <a:p>
            <a:fld id="{CD88FC8C-BEFD-1842-8E89-E4F8995C00CE}" type="slidenum">
              <a:rPr lang="en-US" smtClean="0"/>
              <a:t>‹#›</a:t>
            </a:fld>
            <a:endParaRPr lang="en-US"/>
          </a:p>
        </p:txBody>
      </p:sp>
    </p:spTree>
    <p:extLst>
      <p:ext uri="{BB962C8B-B14F-4D97-AF65-F5344CB8AC3E}">
        <p14:creationId xmlns:p14="http://schemas.microsoft.com/office/powerpoint/2010/main" val="3679801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8B185-F68F-6215-14AC-209C5A49CC2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FE495AD-5FCB-EF48-0A46-2D57F62BFA7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0160A87-9187-2071-58BA-6309E96408A4}"/>
              </a:ext>
            </a:extLst>
          </p:cNvPr>
          <p:cNvSpPr>
            <a:spLocks noGrp="1"/>
          </p:cNvSpPr>
          <p:nvPr>
            <p:ph type="dt" sz="half" idx="10"/>
          </p:nvPr>
        </p:nvSpPr>
        <p:spPr/>
        <p:txBody>
          <a:bodyPr/>
          <a:lstStyle/>
          <a:p>
            <a:fld id="{EC1D4DE7-64A1-7041-836C-42A090769749}" type="datetimeFigureOut">
              <a:rPr lang="en-US" smtClean="0"/>
              <a:t>2/2/25</a:t>
            </a:fld>
            <a:endParaRPr lang="en-US"/>
          </a:p>
        </p:txBody>
      </p:sp>
      <p:sp>
        <p:nvSpPr>
          <p:cNvPr id="5" name="Footer Placeholder 4">
            <a:extLst>
              <a:ext uri="{FF2B5EF4-FFF2-40B4-BE49-F238E27FC236}">
                <a16:creationId xmlns:a16="http://schemas.microsoft.com/office/drawing/2014/main" id="{4B991A6B-6EB6-46BF-3AF8-78D9B81AB9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CC023F-3D42-C240-B44A-2DECD019DA9D}"/>
              </a:ext>
            </a:extLst>
          </p:cNvPr>
          <p:cNvSpPr>
            <a:spLocks noGrp="1"/>
          </p:cNvSpPr>
          <p:nvPr>
            <p:ph type="sldNum" sz="quarter" idx="12"/>
          </p:nvPr>
        </p:nvSpPr>
        <p:spPr/>
        <p:txBody>
          <a:bodyPr/>
          <a:lstStyle/>
          <a:p>
            <a:fld id="{CD88FC8C-BEFD-1842-8E89-E4F8995C00CE}" type="slidenum">
              <a:rPr lang="en-US" smtClean="0"/>
              <a:t>‹#›</a:t>
            </a:fld>
            <a:endParaRPr lang="en-US"/>
          </a:p>
        </p:txBody>
      </p:sp>
    </p:spTree>
    <p:extLst>
      <p:ext uri="{BB962C8B-B14F-4D97-AF65-F5344CB8AC3E}">
        <p14:creationId xmlns:p14="http://schemas.microsoft.com/office/powerpoint/2010/main" val="2876490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72F2F-8558-40E0-D57E-8B9FE673383E}"/>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0F22BA67-8DFE-F073-BE05-053F63375C7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FC9DFE3B-C6A3-78D2-F264-6F41A64A2C66}"/>
              </a:ext>
            </a:extLst>
          </p:cNvPr>
          <p:cNvSpPr>
            <a:spLocks noGrp="1"/>
          </p:cNvSpPr>
          <p:nvPr>
            <p:ph type="dt" sz="half" idx="10"/>
          </p:nvPr>
        </p:nvSpPr>
        <p:spPr/>
        <p:txBody>
          <a:bodyPr/>
          <a:lstStyle/>
          <a:p>
            <a:fld id="{EC1D4DE7-64A1-7041-836C-42A090769749}" type="datetimeFigureOut">
              <a:rPr lang="en-US" smtClean="0"/>
              <a:t>2/2/25</a:t>
            </a:fld>
            <a:endParaRPr lang="en-US"/>
          </a:p>
        </p:txBody>
      </p:sp>
      <p:sp>
        <p:nvSpPr>
          <p:cNvPr id="5" name="Footer Placeholder 4">
            <a:extLst>
              <a:ext uri="{FF2B5EF4-FFF2-40B4-BE49-F238E27FC236}">
                <a16:creationId xmlns:a16="http://schemas.microsoft.com/office/drawing/2014/main" id="{7378F0A6-EDAC-BE33-5600-B31EFB0E53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E0FF91-1174-1189-ED25-A8F3CB990F22}"/>
              </a:ext>
            </a:extLst>
          </p:cNvPr>
          <p:cNvSpPr>
            <a:spLocks noGrp="1"/>
          </p:cNvSpPr>
          <p:nvPr>
            <p:ph type="sldNum" sz="quarter" idx="12"/>
          </p:nvPr>
        </p:nvSpPr>
        <p:spPr/>
        <p:txBody>
          <a:bodyPr/>
          <a:lstStyle/>
          <a:p>
            <a:fld id="{CD88FC8C-BEFD-1842-8E89-E4F8995C00CE}" type="slidenum">
              <a:rPr lang="en-US" smtClean="0"/>
              <a:t>‹#›</a:t>
            </a:fld>
            <a:endParaRPr lang="en-US"/>
          </a:p>
        </p:txBody>
      </p:sp>
    </p:spTree>
    <p:extLst>
      <p:ext uri="{BB962C8B-B14F-4D97-AF65-F5344CB8AC3E}">
        <p14:creationId xmlns:p14="http://schemas.microsoft.com/office/powerpoint/2010/main" val="2747671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8E24E-FE63-6612-325B-3B087224DD0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1AFC2AC-0177-C6CA-E95C-DC619ED6137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EC2F1A7A-1703-963A-27A1-2412983F51D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7BD6A58F-FEA1-88E6-DF80-2464A288A3F5}"/>
              </a:ext>
            </a:extLst>
          </p:cNvPr>
          <p:cNvSpPr>
            <a:spLocks noGrp="1"/>
          </p:cNvSpPr>
          <p:nvPr>
            <p:ph type="dt" sz="half" idx="10"/>
          </p:nvPr>
        </p:nvSpPr>
        <p:spPr/>
        <p:txBody>
          <a:bodyPr/>
          <a:lstStyle/>
          <a:p>
            <a:fld id="{EC1D4DE7-64A1-7041-836C-42A090769749}" type="datetimeFigureOut">
              <a:rPr lang="en-US" smtClean="0"/>
              <a:t>2/2/25</a:t>
            </a:fld>
            <a:endParaRPr lang="en-US"/>
          </a:p>
        </p:txBody>
      </p:sp>
      <p:sp>
        <p:nvSpPr>
          <p:cNvPr id="6" name="Footer Placeholder 5">
            <a:extLst>
              <a:ext uri="{FF2B5EF4-FFF2-40B4-BE49-F238E27FC236}">
                <a16:creationId xmlns:a16="http://schemas.microsoft.com/office/drawing/2014/main" id="{D0379DA7-73CC-BFA9-4271-3EFECB45D4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3FB102-2188-75E0-BBA0-D41DB5B0DF15}"/>
              </a:ext>
            </a:extLst>
          </p:cNvPr>
          <p:cNvSpPr>
            <a:spLocks noGrp="1"/>
          </p:cNvSpPr>
          <p:nvPr>
            <p:ph type="sldNum" sz="quarter" idx="12"/>
          </p:nvPr>
        </p:nvSpPr>
        <p:spPr/>
        <p:txBody>
          <a:bodyPr/>
          <a:lstStyle/>
          <a:p>
            <a:fld id="{CD88FC8C-BEFD-1842-8E89-E4F8995C00CE}" type="slidenum">
              <a:rPr lang="en-US" smtClean="0"/>
              <a:t>‹#›</a:t>
            </a:fld>
            <a:endParaRPr lang="en-US"/>
          </a:p>
        </p:txBody>
      </p:sp>
    </p:spTree>
    <p:extLst>
      <p:ext uri="{BB962C8B-B14F-4D97-AF65-F5344CB8AC3E}">
        <p14:creationId xmlns:p14="http://schemas.microsoft.com/office/powerpoint/2010/main" val="3254480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3995A-20D5-5C26-1F77-7F04391834CB}"/>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86D79B3-47D1-292B-3EAE-C39557E39F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30FFF69-4DE4-6335-FC3B-7A36D5C60CD5}"/>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74F98571-6BBF-3B34-0C3B-F99FCCD74F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57D0A4E-8601-A3A8-2C2A-42F4BD8DCAA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83E73F63-AD80-6A3F-7D4F-43203E1AF388}"/>
              </a:ext>
            </a:extLst>
          </p:cNvPr>
          <p:cNvSpPr>
            <a:spLocks noGrp="1"/>
          </p:cNvSpPr>
          <p:nvPr>
            <p:ph type="dt" sz="half" idx="10"/>
          </p:nvPr>
        </p:nvSpPr>
        <p:spPr/>
        <p:txBody>
          <a:bodyPr/>
          <a:lstStyle/>
          <a:p>
            <a:fld id="{EC1D4DE7-64A1-7041-836C-42A090769749}" type="datetimeFigureOut">
              <a:rPr lang="en-US" smtClean="0"/>
              <a:t>2/2/25</a:t>
            </a:fld>
            <a:endParaRPr lang="en-US"/>
          </a:p>
        </p:txBody>
      </p:sp>
      <p:sp>
        <p:nvSpPr>
          <p:cNvPr id="8" name="Footer Placeholder 7">
            <a:extLst>
              <a:ext uri="{FF2B5EF4-FFF2-40B4-BE49-F238E27FC236}">
                <a16:creationId xmlns:a16="http://schemas.microsoft.com/office/drawing/2014/main" id="{721532F3-BFF2-9B8A-EEE1-A5FA87190AA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E386A00-A121-F164-4B6A-BB0A1E9544FB}"/>
              </a:ext>
            </a:extLst>
          </p:cNvPr>
          <p:cNvSpPr>
            <a:spLocks noGrp="1"/>
          </p:cNvSpPr>
          <p:nvPr>
            <p:ph type="sldNum" sz="quarter" idx="12"/>
          </p:nvPr>
        </p:nvSpPr>
        <p:spPr/>
        <p:txBody>
          <a:bodyPr/>
          <a:lstStyle/>
          <a:p>
            <a:fld id="{CD88FC8C-BEFD-1842-8E89-E4F8995C00CE}" type="slidenum">
              <a:rPr lang="en-US" smtClean="0"/>
              <a:t>‹#›</a:t>
            </a:fld>
            <a:endParaRPr lang="en-US"/>
          </a:p>
        </p:txBody>
      </p:sp>
    </p:spTree>
    <p:extLst>
      <p:ext uri="{BB962C8B-B14F-4D97-AF65-F5344CB8AC3E}">
        <p14:creationId xmlns:p14="http://schemas.microsoft.com/office/powerpoint/2010/main" val="2411543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C1E5D-132A-4521-5BBE-CD2F96B67598}"/>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7098E84C-E086-55F4-F769-E922188D6B15}"/>
              </a:ext>
            </a:extLst>
          </p:cNvPr>
          <p:cNvSpPr>
            <a:spLocks noGrp="1"/>
          </p:cNvSpPr>
          <p:nvPr>
            <p:ph type="dt" sz="half" idx="10"/>
          </p:nvPr>
        </p:nvSpPr>
        <p:spPr/>
        <p:txBody>
          <a:bodyPr/>
          <a:lstStyle/>
          <a:p>
            <a:fld id="{EC1D4DE7-64A1-7041-836C-42A090769749}" type="datetimeFigureOut">
              <a:rPr lang="en-US" smtClean="0"/>
              <a:t>2/2/25</a:t>
            </a:fld>
            <a:endParaRPr lang="en-US"/>
          </a:p>
        </p:txBody>
      </p:sp>
      <p:sp>
        <p:nvSpPr>
          <p:cNvPr id="4" name="Footer Placeholder 3">
            <a:extLst>
              <a:ext uri="{FF2B5EF4-FFF2-40B4-BE49-F238E27FC236}">
                <a16:creationId xmlns:a16="http://schemas.microsoft.com/office/drawing/2014/main" id="{C588DCD9-FF6E-4FC5-8EC3-1BB41F527EC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80F407C-26A3-E677-1DF6-CEF266A140B2}"/>
              </a:ext>
            </a:extLst>
          </p:cNvPr>
          <p:cNvSpPr>
            <a:spLocks noGrp="1"/>
          </p:cNvSpPr>
          <p:nvPr>
            <p:ph type="sldNum" sz="quarter" idx="12"/>
          </p:nvPr>
        </p:nvSpPr>
        <p:spPr/>
        <p:txBody>
          <a:bodyPr/>
          <a:lstStyle/>
          <a:p>
            <a:fld id="{CD88FC8C-BEFD-1842-8E89-E4F8995C00CE}" type="slidenum">
              <a:rPr lang="en-US" smtClean="0"/>
              <a:t>‹#›</a:t>
            </a:fld>
            <a:endParaRPr lang="en-US"/>
          </a:p>
        </p:txBody>
      </p:sp>
    </p:spTree>
    <p:extLst>
      <p:ext uri="{BB962C8B-B14F-4D97-AF65-F5344CB8AC3E}">
        <p14:creationId xmlns:p14="http://schemas.microsoft.com/office/powerpoint/2010/main" val="1107023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0823D-8E0B-4BEB-CCE6-DD7A0744B1E1}"/>
              </a:ext>
            </a:extLst>
          </p:cNvPr>
          <p:cNvSpPr>
            <a:spLocks noGrp="1"/>
          </p:cNvSpPr>
          <p:nvPr>
            <p:ph type="dt" sz="half" idx="10"/>
          </p:nvPr>
        </p:nvSpPr>
        <p:spPr/>
        <p:txBody>
          <a:bodyPr/>
          <a:lstStyle/>
          <a:p>
            <a:fld id="{EC1D4DE7-64A1-7041-836C-42A090769749}" type="datetimeFigureOut">
              <a:rPr lang="en-US" smtClean="0"/>
              <a:t>2/2/25</a:t>
            </a:fld>
            <a:endParaRPr lang="en-US"/>
          </a:p>
        </p:txBody>
      </p:sp>
      <p:sp>
        <p:nvSpPr>
          <p:cNvPr id="3" name="Footer Placeholder 2">
            <a:extLst>
              <a:ext uri="{FF2B5EF4-FFF2-40B4-BE49-F238E27FC236}">
                <a16:creationId xmlns:a16="http://schemas.microsoft.com/office/drawing/2014/main" id="{CD91F27E-1A6E-125E-86AE-D4B37375345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DF86DB2-BD3F-A676-FF80-1936AC6287E9}"/>
              </a:ext>
            </a:extLst>
          </p:cNvPr>
          <p:cNvSpPr>
            <a:spLocks noGrp="1"/>
          </p:cNvSpPr>
          <p:nvPr>
            <p:ph type="sldNum" sz="quarter" idx="12"/>
          </p:nvPr>
        </p:nvSpPr>
        <p:spPr/>
        <p:txBody>
          <a:bodyPr/>
          <a:lstStyle/>
          <a:p>
            <a:fld id="{CD88FC8C-BEFD-1842-8E89-E4F8995C00CE}" type="slidenum">
              <a:rPr lang="en-US" smtClean="0"/>
              <a:t>‹#›</a:t>
            </a:fld>
            <a:endParaRPr lang="en-US"/>
          </a:p>
        </p:txBody>
      </p:sp>
    </p:spTree>
    <p:extLst>
      <p:ext uri="{BB962C8B-B14F-4D97-AF65-F5344CB8AC3E}">
        <p14:creationId xmlns:p14="http://schemas.microsoft.com/office/powerpoint/2010/main" val="89472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98EB4-BF92-18FB-DEF5-82C199CD618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EA69F87C-34D2-C281-8DAC-363601F5F0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35380427-8818-A28D-A3DB-94973A6D8B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82AD20E-E5D6-7A24-53BB-C5A463C32AE8}"/>
              </a:ext>
            </a:extLst>
          </p:cNvPr>
          <p:cNvSpPr>
            <a:spLocks noGrp="1"/>
          </p:cNvSpPr>
          <p:nvPr>
            <p:ph type="dt" sz="half" idx="10"/>
          </p:nvPr>
        </p:nvSpPr>
        <p:spPr/>
        <p:txBody>
          <a:bodyPr/>
          <a:lstStyle/>
          <a:p>
            <a:fld id="{EC1D4DE7-64A1-7041-836C-42A090769749}" type="datetimeFigureOut">
              <a:rPr lang="en-US" smtClean="0"/>
              <a:t>2/2/25</a:t>
            </a:fld>
            <a:endParaRPr lang="en-US"/>
          </a:p>
        </p:txBody>
      </p:sp>
      <p:sp>
        <p:nvSpPr>
          <p:cNvPr id="6" name="Footer Placeholder 5">
            <a:extLst>
              <a:ext uri="{FF2B5EF4-FFF2-40B4-BE49-F238E27FC236}">
                <a16:creationId xmlns:a16="http://schemas.microsoft.com/office/drawing/2014/main" id="{BC2FCFE9-7D06-154A-5C9F-7CDA89B79A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537FF1-C189-5E1B-FC90-54DECCDD6283}"/>
              </a:ext>
            </a:extLst>
          </p:cNvPr>
          <p:cNvSpPr>
            <a:spLocks noGrp="1"/>
          </p:cNvSpPr>
          <p:nvPr>
            <p:ph type="sldNum" sz="quarter" idx="12"/>
          </p:nvPr>
        </p:nvSpPr>
        <p:spPr/>
        <p:txBody>
          <a:bodyPr/>
          <a:lstStyle/>
          <a:p>
            <a:fld id="{CD88FC8C-BEFD-1842-8E89-E4F8995C00CE}" type="slidenum">
              <a:rPr lang="en-US" smtClean="0"/>
              <a:t>‹#›</a:t>
            </a:fld>
            <a:endParaRPr lang="en-US"/>
          </a:p>
        </p:txBody>
      </p:sp>
    </p:spTree>
    <p:extLst>
      <p:ext uri="{BB962C8B-B14F-4D97-AF65-F5344CB8AC3E}">
        <p14:creationId xmlns:p14="http://schemas.microsoft.com/office/powerpoint/2010/main" val="986216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63F90-3C13-67E5-92D0-5B532A82F65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9C20A49A-D225-B7A5-C7F3-0C52A5C84B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91DC614-E1DB-73D1-DAA4-603E34A88C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7475A24-77CA-5CD9-54FE-BEF2D504574C}"/>
              </a:ext>
            </a:extLst>
          </p:cNvPr>
          <p:cNvSpPr>
            <a:spLocks noGrp="1"/>
          </p:cNvSpPr>
          <p:nvPr>
            <p:ph type="dt" sz="half" idx="10"/>
          </p:nvPr>
        </p:nvSpPr>
        <p:spPr/>
        <p:txBody>
          <a:bodyPr/>
          <a:lstStyle/>
          <a:p>
            <a:fld id="{EC1D4DE7-64A1-7041-836C-42A090769749}" type="datetimeFigureOut">
              <a:rPr lang="en-US" smtClean="0"/>
              <a:t>2/2/25</a:t>
            </a:fld>
            <a:endParaRPr lang="en-US"/>
          </a:p>
        </p:txBody>
      </p:sp>
      <p:sp>
        <p:nvSpPr>
          <p:cNvPr id="6" name="Footer Placeholder 5">
            <a:extLst>
              <a:ext uri="{FF2B5EF4-FFF2-40B4-BE49-F238E27FC236}">
                <a16:creationId xmlns:a16="http://schemas.microsoft.com/office/drawing/2014/main" id="{FB12CDAE-8379-5876-7CAB-AD6A97E055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887547-EA5D-6E3F-A196-DE035D745123}"/>
              </a:ext>
            </a:extLst>
          </p:cNvPr>
          <p:cNvSpPr>
            <a:spLocks noGrp="1"/>
          </p:cNvSpPr>
          <p:nvPr>
            <p:ph type="sldNum" sz="quarter" idx="12"/>
          </p:nvPr>
        </p:nvSpPr>
        <p:spPr/>
        <p:txBody>
          <a:bodyPr/>
          <a:lstStyle/>
          <a:p>
            <a:fld id="{CD88FC8C-BEFD-1842-8E89-E4F8995C00CE}" type="slidenum">
              <a:rPr lang="en-US" smtClean="0"/>
              <a:t>‹#›</a:t>
            </a:fld>
            <a:endParaRPr lang="en-US"/>
          </a:p>
        </p:txBody>
      </p:sp>
    </p:spTree>
    <p:extLst>
      <p:ext uri="{BB962C8B-B14F-4D97-AF65-F5344CB8AC3E}">
        <p14:creationId xmlns:p14="http://schemas.microsoft.com/office/powerpoint/2010/main" val="1856800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5450F7-B4D3-2582-BDFC-2F40C14FA7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46B89EE-D9AD-8573-F2D7-0CE887E12B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8C50F8D-1446-4806-E328-F4362B22C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C1D4DE7-64A1-7041-836C-42A090769749}" type="datetimeFigureOut">
              <a:rPr lang="en-US" smtClean="0"/>
              <a:t>2/2/25</a:t>
            </a:fld>
            <a:endParaRPr lang="en-US"/>
          </a:p>
        </p:txBody>
      </p:sp>
      <p:sp>
        <p:nvSpPr>
          <p:cNvPr id="5" name="Footer Placeholder 4">
            <a:extLst>
              <a:ext uri="{FF2B5EF4-FFF2-40B4-BE49-F238E27FC236}">
                <a16:creationId xmlns:a16="http://schemas.microsoft.com/office/drawing/2014/main" id="{CEAF98C2-3C3B-83F0-22D2-BA38B534DE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8D9C0D7D-7FED-8788-38D9-793E5FB5ED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D88FC8C-BEFD-1842-8E89-E4F8995C00CE}" type="slidenum">
              <a:rPr lang="en-US" smtClean="0"/>
              <a:t>‹#›</a:t>
            </a:fld>
            <a:endParaRPr lang="en-US"/>
          </a:p>
        </p:txBody>
      </p:sp>
    </p:spTree>
    <p:extLst>
      <p:ext uri="{BB962C8B-B14F-4D97-AF65-F5344CB8AC3E}">
        <p14:creationId xmlns:p14="http://schemas.microsoft.com/office/powerpoint/2010/main" val="1702159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cloud.google.com/learn/what-is-data-governanc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628EC-80F8-E10C-E336-026FFF2F1B3E}"/>
              </a:ext>
            </a:extLst>
          </p:cNvPr>
          <p:cNvSpPr>
            <a:spLocks noGrp="1"/>
          </p:cNvSpPr>
          <p:nvPr>
            <p:ph type="ctrTitle"/>
          </p:nvPr>
        </p:nvSpPr>
        <p:spPr/>
        <p:txBody>
          <a:bodyPr>
            <a:normAutofit fontScale="90000"/>
          </a:bodyPr>
          <a:lstStyle/>
          <a:p>
            <a:r>
              <a:rPr lang="en-US" dirty="0"/>
              <a:t>FinOps Review Framework </a:t>
            </a:r>
            <a:br>
              <a:rPr lang="en-US" dirty="0"/>
            </a:br>
            <a:r>
              <a:rPr lang="en-US" dirty="0"/>
              <a:t>And Data Governance in FinOps</a:t>
            </a:r>
          </a:p>
        </p:txBody>
      </p:sp>
      <p:sp>
        <p:nvSpPr>
          <p:cNvPr id="3" name="Subtitle 2">
            <a:extLst>
              <a:ext uri="{FF2B5EF4-FFF2-40B4-BE49-F238E27FC236}">
                <a16:creationId xmlns:a16="http://schemas.microsoft.com/office/drawing/2014/main" id="{F09084D1-D6F6-4329-7961-442517359724}"/>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451923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Magnetic Disk 16">
            <a:extLst>
              <a:ext uri="{FF2B5EF4-FFF2-40B4-BE49-F238E27FC236}">
                <a16:creationId xmlns:a16="http://schemas.microsoft.com/office/drawing/2014/main" id="{3D504121-FDCB-4BA5-3959-82492BF312F2}"/>
              </a:ext>
            </a:extLst>
          </p:cNvPr>
          <p:cNvSpPr/>
          <p:nvPr/>
        </p:nvSpPr>
        <p:spPr>
          <a:xfrm>
            <a:off x="733736" y="938667"/>
            <a:ext cx="1778236" cy="599090"/>
          </a:xfrm>
          <a:prstGeom prst="flowChartMagneticDisk">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Storage (DB,S3)</a:t>
            </a:r>
          </a:p>
        </p:txBody>
      </p:sp>
      <p:sp>
        <p:nvSpPr>
          <p:cNvPr id="19" name="Rectangle 18">
            <a:extLst>
              <a:ext uri="{FF2B5EF4-FFF2-40B4-BE49-F238E27FC236}">
                <a16:creationId xmlns:a16="http://schemas.microsoft.com/office/drawing/2014/main" id="{2273D5A6-B37C-F5D0-C9D7-D2C13DF7E924}"/>
              </a:ext>
            </a:extLst>
          </p:cNvPr>
          <p:cNvSpPr/>
          <p:nvPr/>
        </p:nvSpPr>
        <p:spPr>
          <a:xfrm>
            <a:off x="2940908" y="938667"/>
            <a:ext cx="2293245" cy="50722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Compute (clusters)</a:t>
            </a:r>
          </a:p>
        </p:txBody>
      </p:sp>
      <p:sp>
        <p:nvSpPr>
          <p:cNvPr id="20" name="Rectangle 19">
            <a:extLst>
              <a:ext uri="{FF2B5EF4-FFF2-40B4-BE49-F238E27FC236}">
                <a16:creationId xmlns:a16="http://schemas.microsoft.com/office/drawing/2014/main" id="{1885864E-981F-9268-2A68-C0BD07B1A4FC}"/>
              </a:ext>
            </a:extLst>
          </p:cNvPr>
          <p:cNvSpPr/>
          <p:nvPr/>
        </p:nvSpPr>
        <p:spPr>
          <a:xfrm>
            <a:off x="5557270" y="946980"/>
            <a:ext cx="2293245" cy="48610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User and User Groups</a:t>
            </a:r>
          </a:p>
        </p:txBody>
      </p:sp>
      <p:sp>
        <p:nvSpPr>
          <p:cNvPr id="22" name="Rectangle 21">
            <a:extLst>
              <a:ext uri="{FF2B5EF4-FFF2-40B4-BE49-F238E27FC236}">
                <a16:creationId xmlns:a16="http://schemas.microsoft.com/office/drawing/2014/main" id="{C6AD3798-5991-05C6-6801-C308AC7F5272}"/>
              </a:ext>
            </a:extLst>
          </p:cNvPr>
          <p:cNvSpPr/>
          <p:nvPr/>
        </p:nvSpPr>
        <p:spPr>
          <a:xfrm>
            <a:off x="8173632" y="946979"/>
            <a:ext cx="1707087" cy="47779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Networks</a:t>
            </a:r>
          </a:p>
        </p:txBody>
      </p:sp>
      <p:cxnSp>
        <p:nvCxnSpPr>
          <p:cNvPr id="26" name="Straight Connector 25">
            <a:extLst>
              <a:ext uri="{FF2B5EF4-FFF2-40B4-BE49-F238E27FC236}">
                <a16:creationId xmlns:a16="http://schemas.microsoft.com/office/drawing/2014/main" id="{6DDB5E24-234B-2C16-72C0-324EC24921F1}"/>
              </a:ext>
            </a:extLst>
          </p:cNvPr>
          <p:cNvCxnSpPr>
            <a:cxnSpLocks/>
          </p:cNvCxnSpPr>
          <p:nvPr/>
        </p:nvCxnSpPr>
        <p:spPr>
          <a:xfrm flipV="1">
            <a:off x="651641" y="1604935"/>
            <a:ext cx="9229078" cy="37993"/>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Straight Arrow Connector 30">
            <a:extLst>
              <a:ext uri="{FF2B5EF4-FFF2-40B4-BE49-F238E27FC236}">
                <a16:creationId xmlns:a16="http://schemas.microsoft.com/office/drawing/2014/main" id="{964816B0-B030-0832-CA18-11EF2CD3D2B8}"/>
              </a:ext>
            </a:extLst>
          </p:cNvPr>
          <p:cNvCxnSpPr>
            <a:cxnSpLocks/>
            <a:endCxn id="36" idx="0"/>
          </p:cNvCxnSpPr>
          <p:nvPr/>
        </p:nvCxnSpPr>
        <p:spPr>
          <a:xfrm>
            <a:off x="1622854" y="1640626"/>
            <a:ext cx="0" cy="32749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6" name="Rectangle 35">
            <a:extLst>
              <a:ext uri="{FF2B5EF4-FFF2-40B4-BE49-F238E27FC236}">
                <a16:creationId xmlns:a16="http://schemas.microsoft.com/office/drawing/2014/main" id="{B9147036-3104-14CB-7B24-15BAFF0B9E8E}"/>
              </a:ext>
            </a:extLst>
          </p:cNvPr>
          <p:cNvSpPr/>
          <p:nvPr/>
        </p:nvSpPr>
        <p:spPr>
          <a:xfrm>
            <a:off x="510746" y="1968124"/>
            <a:ext cx="2224216" cy="34508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Account Identifiers</a:t>
            </a:r>
          </a:p>
        </p:txBody>
      </p:sp>
      <p:cxnSp>
        <p:nvCxnSpPr>
          <p:cNvPr id="39" name="Straight Arrow Connector 38">
            <a:extLst>
              <a:ext uri="{FF2B5EF4-FFF2-40B4-BE49-F238E27FC236}">
                <a16:creationId xmlns:a16="http://schemas.microsoft.com/office/drawing/2014/main" id="{D4663292-D32E-F980-602E-7270A068A3F4}"/>
              </a:ext>
            </a:extLst>
          </p:cNvPr>
          <p:cNvCxnSpPr>
            <a:cxnSpLocks/>
            <a:endCxn id="17" idx="1"/>
          </p:cNvCxnSpPr>
          <p:nvPr/>
        </p:nvCxnSpPr>
        <p:spPr>
          <a:xfrm flipH="1">
            <a:off x="1622854" y="316419"/>
            <a:ext cx="2718487" cy="62224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0" name="Straight Arrow Connector 39">
            <a:extLst>
              <a:ext uri="{FF2B5EF4-FFF2-40B4-BE49-F238E27FC236}">
                <a16:creationId xmlns:a16="http://schemas.microsoft.com/office/drawing/2014/main" id="{983BB816-A02C-1069-D804-2EF352116679}"/>
              </a:ext>
            </a:extLst>
          </p:cNvPr>
          <p:cNvCxnSpPr>
            <a:cxnSpLocks/>
          </p:cNvCxnSpPr>
          <p:nvPr/>
        </p:nvCxnSpPr>
        <p:spPr>
          <a:xfrm>
            <a:off x="4341341" y="308919"/>
            <a:ext cx="0" cy="61197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4" name="Straight Arrow Connector 43">
            <a:extLst>
              <a:ext uri="{FF2B5EF4-FFF2-40B4-BE49-F238E27FC236}">
                <a16:creationId xmlns:a16="http://schemas.microsoft.com/office/drawing/2014/main" id="{649B715E-2080-CB40-8D1B-9FEDE989FDFB}"/>
              </a:ext>
            </a:extLst>
          </p:cNvPr>
          <p:cNvCxnSpPr>
            <a:cxnSpLocks/>
          </p:cNvCxnSpPr>
          <p:nvPr/>
        </p:nvCxnSpPr>
        <p:spPr>
          <a:xfrm>
            <a:off x="4341341" y="316419"/>
            <a:ext cx="1754659" cy="60447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9" name="Straight Arrow Connector 48">
            <a:extLst>
              <a:ext uri="{FF2B5EF4-FFF2-40B4-BE49-F238E27FC236}">
                <a16:creationId xmlns:a16="http://schemas.microsoft.com/office/drawing/2014/main" id="{3875620F-F556-DBB7-D5DB-1AB0D7B239BF}"/>
              </a:ext>
            </a:extLst>
          </p:cNvPr>
          <p:cNvCxnSpPr>
            <a:cxnSpLocks/>
          </p:cNvCxnSpPr>
          <p:nvPr/>
        </p:nvCxnSpPr>
        <p:spPr>
          <a:xfrm>
            <a:off x="4341340" y="308919"/>
            <a:ext cx="4135395" cy="61197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53" name="Rectangle 52">
            <a:extLst>
              <a:ext uri="{FF2B5EF4-FFF2-40B4-BE49-F238E27FC236}">
                <a16:creationId xmlns:a16="http://schemas.microsoft.com/office/drawing/2014/main" id="{51BDCFDA-0692-8B55-B728-E57B79D82668}"/>
              </a:ext>
            </a:extLst>
          </p:cNvPr>
          <p:cNvSpPr/>
          <p:nvPr/>
        </p:nvSpPr>
        <p:spPr>
          <a:xfrm>
            <a:off x="3318820" y="1968124"/>
            <a:ext cx="2224216" cy="34508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Instance Identifiers</a:t>
            </a:r>
          </a:p>
        </p:txBody>
      </p:sp>
      <p:cxnSp>
        <p:nvCxnSpPr>
          <p:cNvPr id="54" name="Straight Arrow Connector 53">
            <a:extLst>
              <a:ext uri="{FF2B5EF4-FFF2-40B4-BE49-F238E27FC236}">
                <a16:creationId xmlns:a16="http://schemas.microsoft.com/office/drawing/2014/main" id="{EF1375FE-B9F0-D302-C239-01371E4A76A8}"/>
              </a:ext>
            </a:extLst>
          </p:cNvPr>
          <p:cNvCxnSpPr>
            <a:cxnSpLocks/>
          </p:cNvCxnSpPr>
          <p:nvPr/>
        </p:nvCxnSpPr>
        <p:spPr>
          <a:xfrm>
            <a:off x="4430928" y="1655574"/>
            <a:ext cx="0" cy="30333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57" name="Rectangle 56">
            <a:extLst>
              <a:ext uri="{FF2B5EF4-FFF2-40B4-BE49-F238E27FC236}">
                <a16:creationId xmlns:a16="http://schemas.microsoft.com/office/drawing/2014/main" id="{787D4E0A-89DE-597D-CF91-F52EA5E1EDBE}"/>
              </a:ext>
            </a:extLst>
          </p:cNvPr>
          <p:cNvSpPr/>
          <p:nvPr/>
        </p:nvSpPr>
        <p:spPr>
          <a:xfrm>
            <a:off x="6409037" y="1968124"/>
            <a:ext cx="2224211" cy="37690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Location Identifiers</a:t>
            </a:r>
          </a:p>
        </p:txBody>
      </p:sp>
      <p:cxnSp>
        <p:nvCxnSpPr>
          <p:cNvPr id="58" name="Straight Arrow Connector 57">
            <a:extLst>
              <a:ext uri="{FF2B5EF4-FFF2-40B4-BE49-F238E27FC236}">
                <a16:creationId xmlns:a16="http://schemas.microsoft.com/office/drawing/2014/main" id="{C78B1942-D8EC-1012-F29F-E913F48E5138}"/>
              </a:ext>
            </a:extLst>
          </p:cNvPr>
          <p:cNvCxnSpPr>
            <a:cxnSpLocks/>
          </p:cNvCxnSpPr>
          <p:nvPr/>
        </p:nvCxnSpPr>
        <p:spPr>
          <a:xfrm>
            <a:off x="7022756" y="1664793"/>
            <a:ext cx="0" cy="30333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59" name="Rectangle 58">
            <a:extLst>
              <a:ext uri="{FF2B5EF4-FFF2-40B4-BE49-F238E27FC236}">
                <a16:creationId xmlns:a16="http://schemas.microsoft.com/office/drawing/2014/main" id="{A740BD34-F081-0097-1B81-98455F33A49B}"/>
              </a:ext>
            </a:extLst>
          </p:cNvPr>
          <p:cNvSpPr/>
          <p:nvPr/>
        </p:nvSpPr>
        <p:spPr>
          <a:xfrm>
            <a:off x="510746" y="2345031"/>
            <a:ext cx="2224216" cy="102088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dirty="0"/>
          </a:p>
          <a:p>
            <a:pPr algn="ctr"/>
            <a:r>
              <a:rPr lang="en-US" sz="1200" dirty="0"/>
              <a:t>Account Id</a:t>
            </a:r>
          </a:p>
          <a:p>
            <a:pPr algn="ctr"/>
            <a:r>
              <a:rPr lang="en-US" sz="1200" dirty="0"/>
              <a:t>Account Name</a:t>
            </a:r>
          </a:p>
          <a:p>
            <a:pPr algn="ctr"/>
            <a:r>
              <a:rPr lang="en-US" sz="1200" dirty="0"/>
              <a:t>Project Id</a:t>
            </a:r>
          </a:p>
          <a:p>
            <a:pPr algn="ctr"/>
            <a:r>
              <a:rPr lang="en-US" sz="1200" dirty="0"/>
              <a:t>Organization Id</a:t>
            </a:r>
          </a:p>
          <a:p>
            <a:pPr algn="ctr"/>
            <a:r>
              <a:rPr lang="en-US" sz="1200" dirty="0"/>
              <a:t>Billing account</a:t>
            </a:r>
          </a:p>
          <a:p>
            <a:pPr algn="ctr"/>
            <a:endParaRPr lang="en-US" sz="1200" dirty="0"/>
          </a:p>
        </p:txBody>
      </p:sp>
      <p:sp>
        <p:nvSpPr>
          <p:cNvPr id="60" name="Rectangle 59">
            <a:extLst>
              <a:ext uri="{FF2B5EF4-FFF2-40B4-BE49-F238E27FC236}">
                <a16:creationId xmlns:a16="http://schemas.microsoft.com/office/drawing/2014/main" id="{6EE2EB45-A399-4171-2866-78014D272C92}"/>
              </a:ext>
            </a:extLst>
          </p:cNvPr>
          <p:cNvSpPr/>
          <p:nvPr/>
        </p:nvSpPr>
        <p:spPr>
          <a:xfrm>
            <a:off x="3318820" y="2322432"/>
            <a:ext cx="2224216" cy="111578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dirty="0"/>
          </a:p>
          <a:p>
            <a:pPr algn="ctr"/>
            <a:r>
              <a:rPr lang="en-US" sz="1200" dirty="0"/>
              <a:t>Instance Id</a:t>
            </a:r>
          </a:p>
          <a:p>
            <a:pPr algn="ctr"/>
            <a:r>
              <a:rPr lang="en-US" sz="1200" dirty="0"/>
              <a:t>          Resource Name</a:t>
            </a:r>
          </a:p>
          <a:p>
            <a:pPr algn="ctr"/>
            <a:r>
              <a:rPr lang="en-US" sz="1200" dirty="0"/>
              <a:t>Tag  Names       </a:t>
            </a:r>
          </a:p>
          <a:p>
            <a:pPr algn="ctr"/>
            <a:r>
              <a:rPr lang="en-US" sz="1200" dirty="0"/>
              <a:t>           Resource Group</a:t>
            </a:r>
          </a:p>
          <a:p>
            <a:pPr algn="ctr"/>
            <a:r>
              <a:rPr lang="en-US" sz="1200" dirty="0"/>
              <a:t>Labels </a:t>
            </a:r>
          </a:p>
          <a:p>
            <a:pPr algn="ctr"/>
            <a:r>
              <a:rPr lang="en-US" sz="1200" dirty="0"/>
              <a:t>UUID</a:t>
            </a:r>
          </a:p>
          <a:p>
            <a:pPr algn="ctr"/>
            <a:r>
              <a:rPr lang="en-US" sz="1200" dirty="0"/>
              <a:t>	</a:t>
            </a:r>
          </a:p>
        </p:txBody>
      </p:sp>
      <p:sp>
        <p:nvSpPr>
          <p:cNvPr id="61" name="Rectangle 60">
            <a:extLst>
              <a:ext uri="{FF2B5EF4-FFF2-40B4-BE49-F238E27FC236}">
                <a16:creationId xmlns:a16="http://schemas.microsoft.com/office/drawing/2014/main" id="{AF126ACF-B670-B27D-C7B7-FA9335C49DAB}"/>
              </a:ext>
            </a:extLst>
          </p:cNvPr>
          <p:cNvSpPr/>
          <p:nvPr/>
        </p:nvSpPr>
        <p:spPr>
          <a:xfrm>
            <a:off x="6409032" y="2361792"/>
            <a:ext cx="2224216" cy="62762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dirty="0"/>
          </a:p>
          <a:p>
            <a:pPr algn="ctr"/>
            <a:r>
              <a:rPr lang="en-US" sz="1200" dirty="0"/>
              <a:t>Regions </a:t>
            </a:r>
          </a:p>
          <a:p>
            <a:pPr algn="ctr"/>
            <a:r>
              <a:rPr lang="en-US" sz="1200" dirty="0"/>
              <a:t>Zone </a:t>
            </a:r>
          </a:p>
          <a:p>
            <a:pPr algn="ctr"/>
            <a:r>
              <a:rPr lang="en-US" sz="1200" dirty="0"/>
              <a:t>	</a:t>
            </a:r>
          </a:p>
        </p:txBody>
      </p:sp>
      <p:cxnSp>
        <p:nvCxnSpPr>
          <p:cNvPr id="63" name="Straight Connector 62">
            <a:extLst>
              <a:ext uri="{FF2B5EF4-FFF2-40B4-BE49-F238E27FC236}">
                <a16:creationId xmlns:a16="http://schemas.microsoft.com/office/drawing/2014/main" id="{562C0D07-9066-83B8-420E-2BF3EE4BB3D7}"/>
              </a:ext>
            </a:extLst>
          </p:cNvPr>
          <p:cNvCxnSpPr>
            <a:cxnSpLocks/>
          </p:cNvCxnSpPr>
          <p:nvPr/>
        </p:nvCxnSpPr>
        <p:spPr>
          <a:xfrm>
            <a:off x="111211" y="3558746"/>
            <a:ext cx="9885405" cy="63935"/>
          </a:xfrm>
          <a:prstGeom prst="line">
            <a:avLst/>
          </a:prstGeom>
        </p:spPr>
        <p:style>
          <a:lnRef idx="2">
            <a:schemeClr val="accent1"/>
          </a:lnRef>
          <a:fillRef idx="0">
            <a:schemeClr val="accent1"/>
          </a:fillRef>
          <a:effectRef idx="1">
            <a:schemeClr val="accent1"/>
          </a:effectRef>
          <a:fontRef idx="minor">
            <a:schemeClr val="tx1"/>
          </a:fontRef>
        </p:style>
      </p:cxnSp>
      <p:cxnSp>
        <p:nvCxnSpPr>
          <p:cNvPr id="65" name="Straight Connector 64">
            <a:extLst>
              <a:ext uri="{FF2B5EF4-FFF2-40B4-BE49-F238E27FC236}">
                <a16:creationId xmlns:a16="http://schemas.microsoft.com/office/drawing/2014/main" id="{384DF847-7BB4-51D7-F701-5E7B45954C9A}"/>
              </a:ext>
            </a:extLst>
          </p:cNvPr>
          <p:cNvCxnSpPr>
            <a:cxnSpLocks/>
          </p:cNvCxnSpPr>
          <p:nvPr/>
        </p:nvCxnSpPr>
        <p:spPr>
          <a:xfrm>
            <a:off x="61132" y="4910182"/>
            <a:ext cx="9935484" cy="0"/>
          </a:xfrm>
          <a:prstGeom prst="line">
            <a:avLst/>
          </a:prstGeom>
        </p:spPr>
        <p:style>
          <a:lnRef idx="2">
            <a:schemeClr val="accent1"/>
          </a:lnRef>
          <a:fillRef idx="0">
            <a:schemeClr val="accent1"/>
          </a:fillRef>
          <a:effectRef idx="1">
            <a:schemeClr val="accent1"/>
          </a:effectRef>
          <a:fontRef idx="minor">
            <a:schemeClr val="tx1"/>
          </a:fontRef>
        </p:style>
      </p:cxnSp>
      <p:sp>
        <p:nvSpPr>
          <p:cNvPr id="67" name="Rounded Rectangle 66">
            <a:extLst>
              <a:ext uri="{FF2B5EF4-FFF2-40B4-BE49-F238E27FC236}">
                <a16:creationId xmlns:a16="http://schemas.microsoft.com/office/drawing/2014/main" id="{C4AF4F31-2B8F-CE38-72E0-C2A01A697A4A}"/>
              </a:ext>
            </a:extLst>
          </p:cNvPr>
          <p:cNvSpPr/>
          <p:nvPr/>
        </p:nvSpPr>
        <p:spPr>
          <a:xfrm>
            <a:off x="358346" y="3865454"/>
            <a:ext cx="2755556" cy="87731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Finance Teams (Sales/Real State/Marketing)</a:t>
            </a:r>
          </a:p>
        </p:txBody>
      </p:sp>
      <p:sp>
        <p:nvSpPr>
          <p:cNvPr id="68" name="Rounded Rectangle 67">
            <a:extLst>
              <a:ext uri="{FF2B5EF4-FFF2-40B4-BE49-F238E27FC236}">
                <a16:creationId xmlns:a16="http://schemas.microsoft.com/office/drawing/2014/main" id="{5DA17585-4FD7-F405-1F4D-6A4D1947CBC9}"/>
              </a:ext>
            </a:extLst>
          </p:cNvPr>
          <p:cNvSpPr/>
          <p:nvPr/>
        </p:nvSpPr>
        <p:spPr>
          <a:xfrm>
            <a:off x="3318820" y="4007551"/>
            <a:ext cx="2755556" cy="59312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Engineering Teams/Divisions</a:t>
            </a:r>
          </a:p>
        </p:txBody>
      </p:sp>
      <p:sp>
        <p:nvSpPr>
          <p:cNvPr id="69" name="Rounded Rectangle 68">
            <a:extLst>
              <a:ext uri="{FF2B5EF4-FFF2-40B4-BE49-F238E27FC236}">
                <a16:creationId xmlns:a16="http://schemas.microsoft.com/office/drawing/2014/main" id="{D35B499D-D37C-094E-8C4C-835F2761D368}"/>
              </a:ext>
            </a:extLst>
          </p:cNvPr>
          <p:cNvSpPr/>
          <p:nvPr/>
        </p:nvSpPr>
        <p:spPr>
          <a:xfrm>
            <a:off x="6279294" y="4007550"/>
            <a:ext cx="2755556" cy="59312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Cost Owners</a:t>
            </a:r>
          </a:p>
        </p:txBody>
      </p:sp>
      <p:sp>
        <p:nvSpPr>
          <p:cNvPr id="72" name="Down Arrow 71">
            <a:extLst>
              <a:ext uri="{FF2B5EF4-FFF2-40B4-BE49-F238E27FC236}">
                <a16:creationId xmlns:a16="http://schemas.microsoft.com/office/drawing/2014/main" id="{63DB2FAD-F492-0B17-2996-F2FC34EF6C18}"/>
              </a:ext>
            </a:extLst>
          </p:cNvPr>
          <p:cNvSpPr/>
          <p:nvPr/>
        </p:nvSpPr>
        <p:spPr>
          <a:xfrm>
            <a:off x="4255299" y="3462932"/>
            <a:ext cx="1186249" cy="41616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a:extLst>
              <a:ext uri="{FF2B5EF4-FFF2-40B4-BE49-F238E27FC236}">
                <a16:creationId xmlns:a16="http://schemas.microsoft.com/office/drawing/2014/main" id="{056B2DFB-A383-07B0-A2CA-BD41B3CF26DC}"/>
              </a:ext>
            </a:extLst>
          </p:cNvPr>
          <p:cNvSpPr txBox="1"/>
          <p:nvPr/>
        </p:nvSpPr>
        <p:spPr>
          <a:xfrm>
            <a:off x="8809064" y="2233994"/>
            <a:ext cx="1396313" cy="646331"/>
          </a:xfrm>
          <a:prstGeom prst="rect">
            <a:avLst/>
          </a:prstGeom>
          <a:noFill/>
        </p:spPr>
        <p:txBody>
          <a:bodyPr wrap="square" rtlCol="0">
            <a:spAutoFit/>
          </a:bodyPr>
          <a:lstStyle/>
          <a:p>
            <a:r>
              <a:rPr lang="en-US" dirty="0"/>
              <a:t>Cloud Resources </a:t>
            </a:r>
          </a:p>
        </p:txBody>
      </p:sp>
      <p:sp>
        <p:nvSpPr>
          <p:cNvPr id="74" name="TextBox 73">
            <a:extLst>
              <a:ext uri="{FF2B5EF4-FFF2-40B4-BE49-F238E27FC236}">
                <a16:creationId xmlns:a16="http://schemas.microsoft.com/office/drawing/2014/main" id="{924B457C-A86B-EB8D-3C91-0B7038C5BE9F}"/>
              </a:ext>
            </a:extLst>
          </p:cNvPr>
          <p:cNvSpPr txBox="1"/>
          <p:nvPr/>
        </p:nvSpPr>
        <p:spPr>
          <a:xfrm>
            <a:off x="6335353" y="3609602"/>
            <a:ext cx="3545366" cy="369332"/>
          </a:xfrm>
          <a:prstGeom prst="rect">
            <a:avLst/>
          </a:prstGeom>
          <a:noFill/>
        </p:spPr>
        <p:txBody>
          <a:bodyPr wrap="square" rtlCol="0">
            <a:spAutoFit/>
          </a:bodyPr>
          <a:lstStyle/>
          <a:p>
            <a:r>
              <a:rPr lang="en-US" dirty="0"/>
              <a:t>Organization FinOps Divisions</a:t>
            </a:r>
          </a:p>
        </p:txBody>
      </p:sp>
      <p:sp>
        <p:nvSpPr>
          <p:cNvPr id="75" name="Down Arrow 74">
            <a:extLst>
              <a:ext uri="{FF2B5EF4-FFF2-40B4-BE49-F238E27FC236}">
                <a16:creationId xmlns:a16="http://schemas.microsoft.com/office/drawing/2014/main" id="{8CA91025-A5FF-2D0E-CA36-FC108EC8A3EC}"/>
              </a:ext>
            </a:extLst>
          </p:cNvPr>
          <p:cNvSpPr/>
          <p:nvPr/>
        </p:nvSpPr>
        <p:spPr>
          <a:xfrm>
            <a:off x="4135622" y="4683752"/>
            <a:ext cx="1186249" cy="569331"/>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ounded Rectangle 76">
            <a:extLst>
              <a:ext uri="{FF2B5EF4-FFF2-40B4-BE49-F238E27FC236}">
                <a16:creationId xmlns:a16="http://schemas.microsoft.com/office/drawing/2014/main" id="{D1B9048B-66B7-A7B7-64E2-5DC7CA6028B3}"/>
              </a:ext>
            </a:extLst>
          </p:cNvPr>
          <p:cNvSpPr/>
          <p:nvPr/>
        </p:nvSpPr>
        <p:spPr>
          <a:xfrm>
            <a:off x="651641" y="5499894"/>
            <a:ext cx="2667179" cy="104168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Account Groups</a:t>
            </a:r>
          </a:p>
        </p:txBody>
      </p:sp>
      <p:sp>
        <p:nvSpPr>
          <p:cNvPr id="78" name="Rounded Rectangle 77">
            <a:extLst>
              <a:ext uri="{FF2B5EF4-FFF2-40B4-BE49-F238E27FC236}">
                <a16:creationId xmlns:a16="http://schemas.microsoft.com/office/drawing/2014/main" id="{858FA6E9-E7DB-835A-465C-454E645816CD}"/>
              </a:ext>
            </a:extLst>
          </p:cNvPr>
          <p:cNvSpPr/>
          <p:nvPr/>
        </p:nvSpPr>
        <p:spPr>
          <a:xfrm>
            <a:off x="3874783" y="5474565"/>
            <a:ext cx="2667179" cy="104168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Business Dimensions</a:t>
            </a:r>
          </a:p>
        </p:txBody>
      </p:sp>
      <p:sp>
        <p:nvSpPr>
          <p:cNvPr id="79" name="Rounded Rectangle 78">
            <a:extLst>
              <a:ext uri="{FF2B5EF4-FFF2-40B4-BE49-F238E27FC236}">
                <a16:creationId xmlns:a16="http://schemas.microsoft.com/office/drawing/2014/main" id="{67CF0F91-A583-D91F-6C3D-C7D988924356}"/>
              </a:ext>
            </a:extLst>
          </p:cNvPr>
          <p:cNvSpPr/>
          <p:nvPr/>
        </p:nvSpPr>
        <p:spPr>
          <a:xfrm>
            <a:off x="6840042" y="5474565"/>
            <a:ext cx="2667179" cy="104168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Business Mapping</a:t>
            </a:r>
          </a:p>
        </p:txBody>
      </p:sp>
      <p:sp>
        <p:nvSpPr>
          <p:cNvPr id="80" name="TextBox 79">
            <a:extLst>
              <a:ext uri="{FF2B5EF4-FFF2-40B4-BE49-F238E27FC236}">
                <a16:creationId xmlns:a16="http://schemas.microsoft.com/office/drawing/2014/main" id="{DAD161A2-37B4-A8D3-C1CD-10E81F19F113}"/>
              </a:ext>
            </a:extLst>
          </p:cNvPr>
          <p:cNvSpPr txBox="1"/>
          <p:nvPr/>
        </p:nvSpPr>
        <p:spPr>
          <a:xfrm>
            <a:off x="7323074" y="4885469"/>
            <a:ext cx="1701113" cy="646331"/>
          </a:xfrm>
          <a:prstGeom prst="rect">
            <a:avLst/>
          </a:prstGeom>
          <a:noFill/>
        </p:spPr>
        <p:txBody>
          <a:bodyPr wrap="square" rtlCol="0">
            <a:spAutoFit/>
          </a:bodyPr>
          <a:lstStyle/>
          <a:p>
            <a:r>
              <a:rPr lang="en-US" dirty="0"/>
              <a:t>Apptio FinOps Mapping</a:t>
            </a:r>
          </a:p>
        </p:txBody>
      </p:sp>
      <p:cxnSp>
        <p:nvCxnSpPr>
          <p:cNvPr id="84" name="Straight Connector 83">
            <a:extLst>
              <a:ext uri="{FF2B5EF4-FFF2-40B4-BE49-F238E27FC236}">
                <a16:creationId xmlns:a16="http://schemas.microsoft.com/office/drawing/2014/main" id="{675B1A1A-78AA-211D-46BF-C5904393C53B}"/>
              </a:ext>
            </a:extLst>
          </p:cNvPr>
          <p:cNvCxnSpPr/>
          <p:nvPr/>
        </p:nvCxnSpPr>
        <p:spPr>
          <a:xfrm>
            <a:off x="9996616" y="0"/>
            <a:ext cx="0" cy="6685005"/>
          </a:xfrm>
          <a:prstGeom prst="line">
            <a:avLst/>
          </a:prstGeom>
        </p:spPr>
        <p:style>
          <a:lnRef idx="2">
            <a:schemeClr val="accent1"/>
          </a:lnRef>
          <a:fillRef idx="0">
            <a:schemeClr val="accent1"/>
          </a:fillRef>
          <a:effectRef idx="1">
            <a:schemeClr val="accent1"/>
          </a:effectRef>
          <a:fontRef idx="minor">
            <a:schemeClr val="tx1"/>
          </a:fontRef>
        </p:style>
      </p:cxnSp>
      <p:sp>
        <p:nvSpPr>
          <p:cNvPr id="87" name="Rectangle 86">
            <a:extLst>
              <a:ext uri="{FF2B5EF4-FFF2-40B4-BE49-F238E27FC236}">
                <a16:creationId xmlns:a16="http://schemas.microsoft.com/office/drawing/2014/main" id="{9202D50E-12EB-F210-C140-763A62CFED12}"/>
              </a:ext>
            </a:extLst>
          </p:cNvPr>
          <p:cNvSpPr/>
          <p:nvPr/>
        </p:nvSpPr>
        <p:spPr>
          <a:xfrm>
            <a:off x="10315481" y="627543"/>
            <a:ext cx="1645860" cy="5760900"/>
          </a:xfrm>
          <a:prstGeom prst="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solidFill>
              </a:rPr>
              <a:t>Data Governance</a:t>
            </a:r>
          </a:p>
        </p:txBody>
      </p:sp>
      <p:sp>
        <p:nvSpPr>
          <p:cNvPr id="88" name="Left-right Arrow 87">
            <a:extLst>
              <a:ext uri="{FF2B5EF4-FFF2-40B4-BE49-F238E27FC236}">
                <a16:creationId xmlns:a16="http://schemas.microsoft.com/office/drawing/2014/main" id="{A779DE11-9D4E-F438-8CF6-E4A135735C2E}"/>
              </a:ext>
            </a:extLst>
          </p:cNvPr>
          <p:cNvSpPr/>
          <p:nvPr/>
        </p:nvSpPr>
        <p:spPr>
          <a:xfrm>
            <a:off x="9828375" y="2890155"/>
            <a:ext cx="974212" cy="617838"/>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a:extLst>
              <a:ext uri="{FF2B5EF4-FFF2-40B4-BE49-F238E27FC236}">
                <a16:creationId xmlns:a16="http://schemas.microsoft.com/office/drawing/2014/main" id="{E93B6A68-BC1C-FB58-67AE-B8394151D684}"/>
              </a:ext>
            </a:extLst>
          </p:cNvPr>
          <p:cNvSpPr/>
          <p:nvPr/>
        </p:nvSpPr>
        <p:spPr>
          <a:xfrm>
            <a:off x="3225116" y="6912"/>
            <a:ext cx="2515664" cy="30200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Cloud Account</a:t>
            </a:r>
          </a:p>
        </p:txBody>
      </p:sp>
    </p:spTree>
    <p:extLst>
      <p:ext uri="{BB962C8B-B14F-4D97-AF65-F5344CB8AC3E}">
        <p14:creationId xmlns:p14="http://schemas.microsoft.com/office/powerpoint/2010/main" val="3549329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9A8952-607A-2C86-FE08-57F85FD29C59}"/>
              </a:ext>
            </a:extLst>
          </p:cNvPr>
          <p:cNvSpPr>
            <a:spLocks noGrp="1"/>
          </p:cNvSpPr>
          <p:nvPr>
            <p:ph type="title"/>
          </p:nvPr>
        </p:nvSpPr>
        <p:spPr/>
        <p:txBody>
          <a:bodyPr/>
          <a:lstStyle/>
          <a:p>
            <a:r>
              <a:rPr lang="en-US" dirty="0"/>
              <a:t>Motivation</a:t>
            </a:r>
          </a:p>
        </p:txBody>
      </p:sp>
      <p:sp>
        <p:nvSpPr>
          <p:cNvPr id="3" name="Content Placeholder 2">
            <a:extLst>
              <a:ext uri="{FF2B5EF4-FFF2-40B4-BE49-F238E27FC236}">
                <a16:creationId xmlns:a16="http://schemas.microsoft.com/office/drawing/2014/main" id="{94422A6E-A064-5B8C-A527-C12795280D00}"/>
              </a:ext>
            </a:extLst>
          </p:cNvPr>
          <p:cNvSpPr>
            <a:spLocks noGrp="1"/>
          </p:cNvSpPr>
          <p:nvPr>
            <p:ph idx="1"/>
          </p:nvPr>
        </p:nvSpPr>
        <p:spPr/>
        <p:txBody>
          <a:bodyPr>
            <a:normAutofit fontScale="55000" lnSpcReduction="20000"/>
          </a:bodyPr>
          <a:lstStyle/>
          <a:p>
            <a:pPr marL="0" indent="0">
              <a:buNone/>
            </a:pPr>
            <a:r>
              <a:rPr lang="en-US" sz="2400" dirty="0"/>
              <a:t>Cloud cost are managed through resource tagging, cloud account Identifiers and cloud account properties and various engineering, finance team, cost owners concept created within the organization to retrieve various aspect of cost reporting. On top of these constructs Apptio generates Account Grouping, Business Dimension etc. </a:t>
            </a:r>
          </a:p>
          <a:p>
            <a:r>
              <a:rPr lang="en-US" sz="2400" dirty="0"/>
              <a:t>We should  develop a framework in which customer can review cloud infra to organization FinOps Mapping along with Apptio derived structure for FinOps mapping. Customer should be able to view and review and comment on a particular FinOps mapping created through Apptio Framework. </a:t>
            </a:r>
          </a:p>
          <a:p>
            <a:pPr marL="0" indent="0">
              <a:buNone/>
            </a:pPr>
            <a:r>
              <a:rPr lang="en-US" sz="2400" dirty="0"/>
              <a:t>       For Example, Customer should be able to view Cost owner </a:t>
            </a:r>
            <a:r>
              <a:rPr lang="en-US" sz="2400" dirty="0" err="1"/>
              <a:t>xyz</a:t>
            </a:r>
            <a:r>
              <a:rPr lang="en-US" sz="2400" dirty="0"/>
              <a:t> was created with some rules which maps to x resource tag in cloud account Y,  Z instance in Cloud Account W. This view could be discussed and comment/reviewed with users in the customer domain. </a:t>
            </a:r>
          </a:p>
          <a:p>
            <a:endParaRPr lang="en-US" sz="2400" dirty="0"/>
          </a:p>
          <a:p>
            <a:r>
              <a:rPr lang="en-US" sz="2400" dirty="0"/>
              <a:t> It is important a data governance process around all three verticals (Organization of IBM Cloud Account for Cost Categories, Organization </a:t>
            </a:r>
            <a:r>
              <a:rPr lang="en-US" sz="2400" dirty="0" err="1"/>
              <a:t>FInOps</a:t>
            </a:r>
            <a:r>
              <a:rPr lang="en-US" sz="2400" dirty="0"/>
              <a:t> Division and Apptio derived construct for Business Divisions ) so that we can have confusion less trusted reporting. </a:t>
            </a:r>
            <a:endParaRPr lang="en-US" sz="2200" dirty="0"/>
          </a:p>
          <a:p>
            <a:pPr marL="0" indent="0">
              <a:buNone/>
            </a:pPr>
            <a:r>
              <a:rPr lang="en-US" sz="2200" dirty="0"/>
              <a:t>Organizations should dimensioned followings through data standards. </a:t>
            </a:r>
          </a:p>
          <a:p>
            <a:pPr marL="0" indent="0">
              <a:buNone/>
            </a:pPr>
            <a:r>
              <a:rPr lang="en-US" sz="2200" dirty="0"/>
              <a:t>          a. Resource Tagging</a:t>
            </a:r>
          </a:p>
          <a:p>
            <a:pPr marL="0" indent="0">
              <a:buNone/>
            </a:pPr>
            <a:r>
              <a:rPr lang="en-US" sz="2200" dirty="0"/>
              <a:t>          b. Apptio Account Grouping </a:t>
            </a:r>
          </a:p>
          <a:p>
            <a:pPr marL="0" indent="0">
              <a:buNone/>
            </a:pPr>
            <a:r>
              <a:rPr lang="en-US" sz="2200" dirty="0"/>
              <a:t>          c. Business Dimensions. </a:t>
            </a:r>
          </a:p>
          <a:p>
            <a:pPr marL="0" indent="0">
              <a:buNone/>
            </a:pPr>
            <a:r>
              <a:rPr lang="en-US" sz="2200" dirty="0"/>
              <a:t>          d. Cost Owners </a:t>
            </a:r>
          </a:p>
          <a:p>
            <a:pPr marL="0" indent="0">
              <a:buNone/>
            </a:pPr>
            <a:r>
              <a:rPr lang="en-US" sz="2200" dirty="0"/>
              <a:t>          e. FinOps team owners</a:t>
            </a:r>
          </a:p>
          <a:p>
            <a:pPr marL="0" indent="0">
              <a:buNone/>
            </a:pPr>
            <a:r>
              <a:rPr lang="en-US" sz="2200" dirty="0"/>
              <a:t>          f.  Engineering team </a:t>
            </a:r>
          </a:p>
          <a:p>
            <a:pPr marL="0" indent="0">
              <a:buNone/>
            </a:pPr>
            <a:r>
              <a:rPr lang="en-US" sz="2200" dirty="0"/>
              <a:t>          h. Finance team.	 </a:t>
            </a:r>
          </a:p>
          <a:p>
            <a:pPr marL="0" indent="0">
              <a:buNone/>
            </a:pPr>
            <a:endParaRPr lang="en-US" sz="2200" dirty="0"/>
          </a:p>
          <a:p>
            <a:pPr marL="0" indent="0">
              <a:buNone/>
            </a:pPr>
            <a:endParaRPr lang="en-US" dirty="0"/>
          </a:p>
        </p:txBody>
      </p:sp>
    </p:spTree>
    <p:extLst>
      <p:ext uri="{BB962C8B-B14F-4D97-AF65-F5344CB8AC3E}">
        <p14:creationId xmlns:p14="http://schemas.microsoft.com/office/powerpoint/2010/main" val="2374038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5C557-C7AA-9B0F-DF38-562967027435}"/>
              </a:ext>
            </a:extLst>
          </p:cNvPr>
          <p:cNvSpPr>
            <a:spLocks noGrp="1"/>
          </p:cNvSpPr>
          <p:nvPr>
            <p:ph type="title"/>
          </p:nvPr>
        </p:nvSpPr>
        <p:spPr/>
        <p:txBody>
          <a:bodyPr/>
          <a:lstStyle/>
          <a:p>
            <a:r>
              <a:rPr lang="en-US" dirty="0"/>
              <a:t>How Apptio can help ?</a:t>
            </a:r>
          </a:p>
        </p:txBody>
      </p:sp>
      <p:sp>
        <p:nvSpPr>
          <p:cNvPr id="3" name="Content Placeholder 2">
            <a:extLst>
              <a:ext uri="{FF2B5EF4-FFF2-40B4-BE49-F238E27FC236}">
                <a16:creationId xmlns:a16="http://schemas.microsoft.com/office/drawing/2014/main" id="{FC59A90F-29E1-1CF1-1DC0-B3FA7FDF144E}"/>
              </a:ext>
            </a:extLst>
          </p:cNvPr>
          <p:cNvSpPr>
            <a:spLocks noGrp="1"/>
          </p:cNvSpPr>
          <p:nvPr>
            <p:ph idx="1"/>
          </p:nvPr>
        </p:nvSpPr>
        <p:spPr>
          <a:xfrm>
            <a:off x="838200" y="1690688"/>
            <a:ext cx="10515600" cy="4486275"/>
          </a:xfrm>
        </p:spPr>
        <p:txBody>
          <a:bodyPr>
            <a:normAutofit fontScale="92500"/>
          </a:bodyPr>
          <a:lstStyle/>
          <a:p>
            <a:r>
              <a:rPr lang="en-US" dirty="0"/>
              <a:t>Apptio can present front end to view cost structure from Cloud account infra till FinOps domain and Apptio dimensions in single pane/window. It can facilitate review system just like code reviews for developers.</a:t>
            </a:r>
          </a:p>
          <a:p>
            <a:r>
              <a:rPr lang="en-US" dirty="0"/>
              <a:t>Apptio can provide data standards and data governance process around and integrated it with data ingestion and normalization process. </a:t>
            </a:r>
          </a:p>
          <a:p>
            <a:r>
              <a:rPr lang="en-US" dirty="0"/>
              <a:t>User can add data standard around cost owners, finance team, engineering team, resource tagging, Apptio business dimensions etc. in this framework. These data standards should in a framework where it could be reviewed by </a:t>
            </a:r>
            <a:r>
              <a:rPr lang="en-US" dirty="0" err="1"/>
              <a:t>FinsOps</a:t>
            </a:r>
            <a:r>
              <a:rPr lang="en-US" dirty="0"/>
              <a:t> expert in organization.</a:t>
            </a:r>
          </a:p>
          <a:p>
            <a:r>
              <a:rPr lang="en-US" dirty="0"/>
              <a:t>During CUR files ingestion, Apptio can verify whether data is obeying the data standards. </a:t>
            </a:r>
          </a:p>
          <a:p>
            <a:pPr marL="0" indent="0">
              <a:buNone/>
            </a:pPr>
            <a:endParaRPr lang="en-US" dirty="0"/>
          </a:p>
        </p:txBody>
      </p:sp>
    </p:spTree>
    <p:extLst>
      <p:ext uri="{BB962C8B-B14F-4D97-AF65-F5344CB8AC3E}">
        <p14:creationId xmlns:p14="http://schemas.microsoft.com/office/powerpoint/2010/main" val="1611014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FC38D-62FA-44AA-2989-5AE1FD972D9A}"/>
              </a:ext>
            </a:extLst>
          </p:cNvPr>
          <p:cNvSpPr>
            <a:spLocks noGrp="1"/>
          </p:cNvSpPr>
          <p:nvPr>
            <p:ph type="title"/>
          </p:nvPr>
        </p:nvSpPr>
        <p:spPr/>
        <p:txBody>
          <a:bodyPr/>
          <a:lstStyle/>
          <a:p>
            <a:r>
              <a:rPr lang="en-US" dirty="0"/>
              <a:t>How Apptio can help in data governance space ? </a:t>
            </a:r>
          </a:p>
        </p:txBody>
      </p:sp>
      <p:sp>
        <p:nvSpPr>
          <p:cNvPr id="3" name="Content Placeholder 2">
            <a:extLst>
              <a:ext uri="{FF2B5EF4-FFF2-40B4-BE49-F238E27FC236}">
                <a16:creationId xmlns:a16="http://schemas.microsoft.com/office/drawing/2014/main" id="{278E2146-5E86-74A4-5C93-39E54CA95748}"/>
              </a:ext>
            </a:extLst>
          </p:cNvPr>
          <p:cNvSpPr>
            <a:spLocks noGrp="1"/>
          </p:cNvSpPr>
          <p:nvPr>
            <p:ph idx="1"/>
          </p:nvPr>
        </p:nvSpPr>
        <p:spPr/>
        <p:txBody>
          <a:bodyPr/>
          <a:lstStyle/>
          <a:p>
            <a:r>
              <a:rPr lang="en-US" dirty="0"/>
              <a:t>Apptio can build framework to represent cloud account to organization FinOps mapping and FinOps mapping  to Apptio FinOps mapping. User should be able to organize who system in systemic way.</a:t>
            </a:r>
          </a:p>
        </p:txBody>
      </p:sp>
    </p:spTree>
    <p:extLst>
      <p:ext uri="{BB962C8B-B14F-4D97-AF65-F5344CB8AC3E}">
        <p14:creationId xmlns:p14="http://schemas.microsoft.com/office/powerpoint/2010/main" val="1406168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DF546-1A61-8418-0EB3-5F5B01B9E0F9}"/>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86704AE0-CDEB-5E02-C0AC-A0385D2406EB}"/>
              </a:ext>
            </a:extLst>
          </p:cNvPr>
          <p:cNvSpPr>
            <a:spLocks noGrp="1"/>
          </p:cNvSpPr>
          <p:nvPr>
            <p:ph idx="1"/>
          </p:nvPr>
        </p:nvSpPr>
        <p:spPr/>
        <p:txBody>
          <a:bodyPr/>
          <a:lstStyle/>
          <a:p>
            <a:pPr marL="0" indent="0">
              <a:buNone/>
            </a:pPr>
            <a:r>
              <a:rPr lang="en-US" dirty="0">
                <a:hlinkClick r:id="rId2"/>
              </a:rPr>
              <a:t>  What is Data Goverance ?</a:t>
            </a:r>
          </a:p>
          <a:p>
            <a:r>
              <a:rPr lang="en-US" dirty="0">
                <a:hlinkClick r:id="rId2"/>
              </a:rPr>
              <a:t>https://cloud.google.com/learn/what-is-data-governance</a:t>
            </a:r>
            <a:endParaRPr lang="en-US" dirty="0"/>
          </a:p>
          <a:p>
            <a:pPr marL="0" indent="0">
              <a:buNone/>
            </a:pPr>
            <a:r>
              <a:rPr lang="en-US" dirty="0"/>
              <a:t>   FinOps </a:t>
            </a:r>
          </a:p>
          <a:p>
            <a:pPr marL="0" indent="0">
              <a:buNone/>
            </a:pPr>
            <a:r>
              <a:rPr lang="en-US" dirty="0"/>
              <a:t> https://</a:t>
            </a:r>
            <a:r>
              <a:rPr lang="en-US" dirty="0" err="1"/>
              <a:t>cloud.google.com</a:t>
            </a:r>
            <a:r>
              <a:rPr lang="en-US" dirty="0"/>
              <a:t>/learn/what-is-data-governance</a:t>
            </a:r>
          </a:p>
          <a:p>
            <a:endParaRPr lang="en-US" dirty="0"/>
          </a:p>
        </p:txBody>
      </p:sp>
    </p:spTree>
    <p:extLst>
      <p:ext uri="{BB962C8B-B14F-4D97-AF65-F5344CB8AC3E}">
        <p14:creationId xmlns:p14="http://schemas.microsoft.com/office/powerpoint/2010/main" val="30521908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3892</TotalTime>
  <Words>527</Words>
  <Application>Microsoft Macintosh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Aptos</vt:lpstr>
      <vt:lpstr>Aptos Display</vt:lpstr>
      <vt:lpstr>Arial</vt:lpstr>
      <vt:lpstr>Office Theme</vt:lpstr>
      <vt:lpstr>FinOps Review Framework  And Data Governance in FinOps</vt:lpstr>
      <vt:lpstr>PowerPoint Presentation</vt:lpstr>
      <vt:lpstr>Motivation</vt:lpstr>
      <vt:lpstr>How Apptio can help ?</vt:lpstr>
      <vt:lpstr>How Apptio can help in data governance space ? </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Rakesh Kushwaha</dc:creator>
  <cp:lastModifiedBy>Rakesh Kushwaha</cp:lastModifiedBy>
  <cp:revision>8</cp:revision>
  <dcterms:created xsi:type="dcterms:W3CDTF">2025-02-02T10:51:31Z</dcterms:created>
  <dcterms:modified xsi:type="dcterms:W3CDTF">2025-02-05T03:44:27Z</dcterms:modified>
</cp:coreProperties>
</file>