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1474735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5320"/>
  </p:normalViewPr>
  <p:slideViewPr>
    <p:cSldViewPr snapToGrid="0">
      <p:cViewPr varScale="1">
        <p:scale>
          <a:sx n="130" d="100"/>
          <a:sy n="130" d="100"/>
        </p:scale>
        <p:origin x="19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ABDD2-AD07-B5E0-74B0-8806BBCB4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73962-FA95-673E-21E7-2090B2C87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435A9-CF6F-315B-CD4A-AA24FF2D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85C54-0B62-AD87-6B83-F8B63175C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14634-23A4-201A-A7E6-07A9E57E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9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5AEA-DF10-44D7-E766-E8BB494C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C6E52-88FA-23DA-0F74-59D19805F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955E2-64E9-CA13-D6F0-9CD9D383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99C35-DE9A-027D-F990-90F59075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D6C76-7E04-3FFF-706B-35AA74B6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3C9254-EE22-A1E6-2DB9-B9BD29F087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687CC-62DA-24B6-87A5-A4EC9E9A5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39C5C-15A1-9020-8442-68C0D4A8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F77A7-80A6-A838-D384-3E4E5243A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8B344-A74F-1FC3-F1AF-EEB0BA190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73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E57810-FF58-864D-AB33-72DFF324AACD}"/>
              </a:ext>
            </a:extLst>
          </p:cNvPr>
          <p:cNvSpPr/>
          <p:nvPr userDrawn="1"/>
        </p:nvSpPr>
        <p:spPr>
          <a:xfrm>
            <a:off x="0" y="444500"/>
            <a:ext cx="12192000" cy="79439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 dirty="0"/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E8F0D88E-A4E1-4548-910E-1E3AAA2123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3257" y="1562100"/>
            <a:ext cx="11442921" cy="4574540"/>
          </a:xfrm>
          <a:prstGeom prst="rect">
            <a:avLst/>
          </a:prstGeom>
        </p:spPr>
        <p:txBody>
          <a:bodyPr vert="horz" lIns="51323" tIns="25667" rIns="51323" bIns="25667"/>
          <a:lstStyle>
            <a:lvl1pPr marL="0" indent="0">
              <a:buFont typeface="Courier New" charset="0"/>
              <a:buNone/>
              <a:defRPr sz="1400">
                <a:solidFill>
                  <a:schemeClr val="tx1">
                    <a:lumMod val="50000"/>
                  </a:schemeClr>
                </a:solidFill>
                <a:latin typeface="IBM Plex Sans" panose="020B0503050203000203" pitchFamily="34" charset="0"/>
                <a:ea typeface="IBM Plex Sans" panose="020B0503050203000203" pitchFamily="34" charset="0"/>
                <a:cs typeface="IBM Plex Sans" panose="020B0503050203000203" pitchFamily="34" charset="0"/>
              </a:defRPr>
            </a:lvl1pPr>
            <a:lvl2pPr marL="457109" indent="0">
              <a:buFont typeface="Courier New" charset="0"/>
              <a:buNone/>
              <a:defRPr sz="1400">
                <a:solidFill>
                  <a:schemeClr val="tx1">
                    <a:lumMod val="50000"/>
                  </a:schemeClr>
                </a:solidFill>
                <a:latin typeface="IBM Plex Sans" panose="020B0503050203000203" pitchFamily="34" charset="0"/>
                <a:ea typeface="IBM Plex Sans" panose="020B0503050203000203" pitchFamily="34" charset="0"/>
                <a:cs typeface="IBM Plex Sans" panose="020B0503050203000203" pitchFamily="34" charset="0"/>
              </a:defRPr>
            </a:lvl2pPr>
            <a:lvl3pPr marL="914217" indent="0">
              <a:buFont typeface="Courier New" charset="0"/>
              <a:buNone/>
              <a:defRPr sz="1400">
                <a:solidFill>
                  <a:schemeClr val="tx1">
                    <a:lumMod val="50000"/>
                  </a:schemeClr>
                </a:solidFill>
                <a:latin typeface="IBM Plex Sans" panose="020B0503050203000203" pitchFamily="34" charset="0"/>
                <a:ea typeface="IBM Plex Sans" panose="020B0503050203000203" pitchFamily="34" charset="0"/>
                <a:cs typeface="IBM Plex Sans" panose="020B0503050203000203" pitchFamily="34" charset="0"/>
              </a:defRPr>
            </a:lvl3pPr>
            <a:lvl4pPr marL="1371326" indent="0">
              <a:buFont typeface="Courier New" charset="0"/>
              <a:buNone/>
              <a:defRPr sz="1400">
                <a:solidFill>
                  <a:schemeClr val="tx1">
                    <a:lumMod val="50000"/>
                  </a:schemeClr>
                </a:solidFill>
                <a:latin typeface="IBM Plex Sans" panose="020B0503050203000203" pitchFamily="34" charset="0"/>
                <a:ea typeface="IBM Plex Sans" panose="020B0503050203000203" pitchFamily="34" charset="0"/>
                <a:cs typeface="IBM Plex Sans" panose="020B0503050203000203" pitchFamily="34" charset="0"/>
              </a:defRPr>
            </a:lvl4pPr>
            <a:lvl5pPr marL="1828434" indent="0">
              <a:buFont typeface="Courier New" charset="0"/>
              <a:buNone/>
              <a:defRPr sz="1400">
                <a:solidFill>
                  <a:schemeClr val="tx1">
                    <a:lumMod val="50000"/>
                  </a:schemeClr>
                </a:solidFill>
                <a:latin typeface="IBM Plex Sans" panose="020B0503050203000203" pitchFamily="34" charset="0"/>
                <a:ea typeface="IBM Plex Sans" panose="020B0503050203000203" pitchFamily="34" charset="0"/>
                <a:cs typeface="IBM Plex Sans" panose="020B0503050203000203" pitchFamily="34" charset="0"/>
              </a:defRPr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content</a:t>
            </a:r>
            <a:endParaRPr lang="it-IT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ADDAC4E-3876-5440-8487-4FDEF7F5B3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255" y="627140"/>
            <a:ext cx="11442922" cy="429116"/>
          </a:xfrm>
          <a:prstGeom prst="rect">
            <a:avLst/>
          </a:prstGeom>
        </p:spPr>
        <p:txBody>
          <a:bodyPr lIns="0" anchor="t"/>
          <a:lstStyle>
            <a:lvl1pPr>
              <a:defRPr sz="2400" b="0" i="0">
                <a:solidFill>
                  <a:schemeClr val="bg1"/>
                </a:solidFill>
                <a:latin typeface="IBM Plex Sans" panose="020B0503050203000203" pitchFamily="34" charset="0"/>
                <a:ea typeface="IBM Plex Sans" panose="020B0503050203000203" pitchFamily="34" charset="0"/>
                <a:cs typeface="IBM Plex Sans" panose="020B050305020300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185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FACFE-B3F9-D0EE-0807-89902D9E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22B0-AD45-75CE-BA28-F315960B1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D2E96-D428-5AF2-2A33-C6E96C37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F76AA-090D-43F8-97A0-BDADAAD9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638EB-9F18-083C-2A7A-02E0A3DD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9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38839-8E1E-F264-1487-833B08213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1B677-7608-4B63-FC76-AD7A622BB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28225-191E-2CFE-6D02-83608F7A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79896-DA41-F4E7-F987-B1611E48A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1B7F1-454B-AB1B-A22B-8EB09103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6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4480-779E-AB1F-5ED5-2AEFE3CD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CD798-4BD1-BAFE-B360-46D9B1B2A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DDA48-95A6-F959-6835-ADFDDBDB5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0D376-3E9B-BCB8-9ACF-7E8D7CCED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456FC-72E9-77AB-BA71-1454D6A8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813F3-5A0E-90EF-38A7-6A509FBE9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9A36-658C-CFB8-916E-F0A5F209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52808-34A7-B62F-830C-2C94559E7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7BD20-9893-D5EC-38CE-C486131AF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9E0A5D-F5C0-0DCC-C0D5-6F9B725F6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69C3A-6952-8C96-EB4F-9441DD18E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45CDF2-41B5-42F9-3752-1E5FF4CA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1E6A8C-D511-AB91-3461-20200AA52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352F1-8B63-EFA1-07E7-CE4219F4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1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368FB-97FB-9119-CD2A-713711FF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B5E948-5B79-60DF-0629-9CD7CD8A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8F441-94FD-1967-8980-652353EA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3C78C-3D51-C48C-6F5C-70D8FEA7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2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BC4E6-DB3A-74B5-91F1-A3C334C7B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0CEA3-4429-C393-8923-63603879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49315-AB2E-CE10-5E1A-C8159DAC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9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65FEA-CFB7-24C0-2FA5-C902E22FB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C8040-4AAE-E16B-6653-AD5480F1D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1DB48-F5D1-4021-B268-C43A5756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9680D-FE96-4F61-E4A6-57FF7DF1E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4972C-40B0-64DD-3B7C-453CC8ED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686C9-D03A-AD31-EB1D-C7AC13487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795B6-52D3-D831-0994-2EE35709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D25BD-7399-E4C4-629A-97415CBF0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2114E-B597-86C6-5772-FBB661F8B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B0484-4743-3B27-BCA4-3E942F64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47341-42C1-AE6C-72F8-7C88A7EE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FBAAF-2E73-2652-4F04-29E4A2BB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8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D8A5F-8F7C-D83B-7852-6811F5E08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BEFB1-BD7C-4BA9-5B1A-5983B55B4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18B63-5876-EAFD-0808-FBB9A381E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E1B723-2156-BC40-AD42-8D8B183718B2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DE2ED-7F1C-396E-567C-5623AAD634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BC930-522D-88C5-6BCC-B284D0CBF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5777FB-3B4A-B44B-A3F4-D03BCFBDF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angiairport.com/en/privacy-policy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products/sevone/wifi-monito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52B9F-CE89-6F50-6B33-DA6BFBA14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234" y="699924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CAG(StarHub EBG – RFE)</a:t>
            </a:r>
          </a:p>
        </p:txBody>
      </p:sp>
    </p:spTree>
    <p:extLst>
      <p:ext uri="{BB962C8B-B14F-4D97-AF65-F5344CB8AC3E}">
        <p14:creationId xmlns:p14="http://schemas.microsoft.com/office/powerpoint/2010/main" val="38949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F968BE-40E3-CE64-3877-083748EE3B02}"/>
              </a:ext>
            </a:extLst>
          </p:cNvPr>
          <p:cNvSpPr/>
          <p:nvPr/>
        </p:nvSpPr>
        <p:spPr>
          <a:xfrm>
            <a:off x="187381" y="685172"/>
            <a:ext cx="7044618" cy="6009903"/>
          </a:xfrm>
          <a:prstGeom prst="roundRect">
            <a:avLst/>
          </a:prstGeom>
          <a:solidFill>
            <a:schemeClr val="tx2">
              <a:lumMod val="50000"/>
              <a:lumOff val="50000"/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35AC98-E7E0-FB6F-9A3F-77290554B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469" y="-34587"/>
            <a:ext cx="9144000" cy="600112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CAG (StarHub EBG) – Network Infra Tech Refresh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C6B34-0DBA-D167-80B9-5C6C05865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8282" y="1077325"/>
            <a:ext cx="2562447" cy="427702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Existing Setup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886FC34-1383-C8CE-F9D2-66B26948BE7F}"/>
              </a:ext>
            </a:extLst>
          </p:cNvPr>
          <p:cNvCxnSpPr>
            <a:cxnSpLocks/>
            <a:stCxn id="3" idx="2"/>
            <a:endCxn id="7" idx="0"/>
          </p:cNvCxnSpPr>
          <p:nvPr/>
        </p:nvCxnSpPr>
        <p:spPr>
          <a:xfrm>
            <a:off x="3409506" y="1505027"/>
            <a:ext cx="5317" cy="855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E93B2CA-B074-F465-62B3-FE9DE4C1BA9B}"/>
              </a:ext>
            </a:extLst>
          </p:cNvPr>
          <p:cNvSpPr/>
          <p:nvPr/>
        </p:nvSpPr>
        <p:spPr>
          <a:xfrm>
            <a:off x="2649278" y="2360428"/>
            <a:ext cx="153108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PRTG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64322D5-FE76-3CE9-07C4-880EA8F43B09}"/>
              </a:ext>
            </a:extLst>
          </p:cNvPr>
          <p:cNvSpPr/>
          <p:nvPr/>
        </p:nvSpPr>
        <p:spPr>
          <a:xfrm>
            <a:off x="733645" y="2360428"/>
            <a:ext cx="153108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SolarWinds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B4476D3-80EE-E4B2-2241-15CF782A1CC1}"/>
              </a:ext>
            </a:extLst>
          </p:cNvPr>
          <p:cNvSpPr/>
          <p:nvPr/>
        </p:nvSpPr>
        <p:spPr>
          <a:xfrm>
            <a:off x="4564911" y="2360428"/>
            <a:ext cx="153108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Aruba AirWave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7D0FE2B8-BEA9-1A0A-20CD-717C4B0867EF}"/>
              </a:ext>
            </a:extLst>
          </p:cNvPr>
          <p:cNvCxnSpPr>
            <a:endCxn id="8" idx="0"/>
          </p:cNvCxnSpPr>
          <p:nvPr/>
        </p:nvCxnSpPr>
        <p:spPr>
          <a:xfrm rot="10800000" flipV="1">
            <a:off x="1499191" y="2134746"/>
            <a:ext cx="1910315" cy="22568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305C5B35-B27C-DB59-773B-523E0040223F}"/>
              </a:ext>
            </a:extLst>
          </p:cNvPr>
          <p:cNvCxnSpPr>
            <a:endCxn id="9" idx="0"/>
          </p:cNvCxnSpPr>
          <p:nvPr/>
        </p:nvCxnSpPr>
        <p:spPr>
          <a:xfrm>
            <a:off x="3417481" y="2134746"/>
            <a:ext cx="1912975" cy="22568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50ED0C0-BB95-B2C2-EC6B-0C8B85E7A657}"/>
              </a:ext>
            </a:extLst>
          </p:cNvPr>
          <p:cNvSpPr txBox="1"/>
          <p:nvPr/>
        </p:nvSpPr>
        <p:spPr>
          <a:xfrm rot="16200000">
            <a:off x="-299481" y="2621608"/>
            <a:ext cx="143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Observability Tool / Vendor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0F4B3393-4BD8-9D5F-6B90-F44CF1753CCD}"/>
              </a:ext>
            </a:extLst>
          </p:cNvPr>
          <p:cNvSpPr/>
          <p:nvPr/>
        </p:nvSpPr>
        <p:spPr>
          <a:xfrm>
            <a:off x="2649278" y="3750372"/>
            <a:ext cx="1531089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Bandwidth Requirements &amp; Monitoring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82C9C31-C498-BD3E-6C29-F1A9A77149EC}"/>
              </a:ext>
            </a:extLst>
          </p:cNvPr>
          <p:cNvSpPr/>
          <p:nvPr/>
        </p:nvSpPr>
        <p:spPr>
          <a:xfrm>
            <a:off x="733645" y="3750372"/>
            <a:ext cx="1531089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Network Monitoring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(NMS)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60100AE-09B8-0287-5891-808F5D8B51EB}"/>
              </a:ext>
            </a:extLst>
          </p:cNvPr>
          <p:cNvSpPr/>
          <p:nvPr/>
        </p:nvSpPr>
        <p:spPr>
          <a:xfrm>
            <a:off x="4564911" y="3750372"/>
            <a:ext cx="1531089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Wi-Fi Client Device Data (CISCO Controller)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988739-3A0B-9DD1-D121-CEE90F618F3D}"/>
              </a:ext>
            </a:extLst>
          </p:cNvPr>
          <p:cNvSpPr txBox="1"/>
          <p:nvPr/>
        </p:nvSpPr>
        <p:spPr>
          <a:xfrm rot="16200000">
            <a:off x="-294165" y="4069072"/>
            <a:ext cx="143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Usage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9B39EA1-5F2A-227F-B0ED-ABB75957283D}"/>
              </a:ext>
            </a:extLst>
          </p:cNvPr>
          <p:cNvCxnSpPr>
            <a:cxnSpLocks/>
            <a:stCxn id="8" idx="2"/>
            <a:endCxn id="19" idx="0"/>
          </p:cNvCxnSpPr>
          <p:nvPr/>
        </p:nvCxnSpPr>
        <p:spPr>
          <a:xfrm>
            <a:off x="1499190" y="3274828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1A3B9F6-774A-56BF-B458-B5251B2ADBB0}"/>
              </a:ext>
            </a:extLst>
          </p:cNvPr>
          <p:cNvCxnSpPr>
            <a:cxnSpLocks/>
          </p:cNvCxnSpPr>
          <p:nvPr/>
        </p:nvCxnSpPr>
        <p:spPr>
          <a:xfrm>
            <a:off x="3381151" y="3274828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47ABE98-A9B2-4EE1-D76C-24E06DB928F4}"/>
              </a:ext>
            </a:extLst>
          </p:cNvPr>
          <p:cNvCxnSpPr>
            <a:cxnSpLocks/>
          </p:cNvCxnSpPr>
          <p:nvPr/>
        </p:nvCxnSpPr>
        <p:spPr>
          <a:xfrm>
            <a:off x="5323364" y="3274828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E1DC798D-F64F-2108-00E4-4711D0C8D956}"/>
              </a:ext>
            </a:extLst>
          </p:cNvPr>
          <p:cNvSpPr/>
          <p:nvPr/>
        </p:nvSpPr>
        <p:spPr>
          <a:xfrm>
            <a:off x="2615606" y="5140316"/>
            <a:ext cx="1531089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Standard Monitoring &amp; Reporting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BFF2135-5211-6920-531E-0AFCBD5D6BD5}"/>
              </a:ext>
            </a:extLst>
          </p:cNvPr>
          <p:cNvSpPr/>
          <p:nvPr/>
        </p:nvSpPr>
        <p:spPr>
          <a:xfrm>
            <a:off x="699973" y="5140316"/>
            <a:ext cx="1531089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Standard Monitoring &amp; Reporting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92C2ECC9-24F4-498E-D07E-77BFCD3813A4}"/>
              </a:ext>
            </a:extLst>
          </p:cNvPr>
          <p:cNvSpPr/>
          <p:nvPr/>
        </p:nvSpPr>
        <p:spPr>
          <a:xfrm>
            <a:off x="4531239" y="5140316"/>
            <a:ext cx="1531089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highlight>
                  <a:srgbClr val="C0C0C0"/>
                </a:highlight>
              </a:rPr>
              <a:t>Out of the Box Report (Critical Requirement)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4C4116-7FC3-4B68-B85C-1D57E4A9A9C3}"/>
              </a:ext>
            </a:extLst>
          </p:cNvPr>
          <p:cNvSpPr txBox="1"/>
          <p:nvPr/>
        </p:nvSpPr>
        <p:spPr>
          <a:xfrm rot="16200000">
            <a:off x="-327837" y="5459016"/>
            <a:ext cx="143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Output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64856A9-4C3F-777C-4BA5-2DE18553185A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1465518" y="4664772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02D0712-8922-980A-43B3-B69270CAC1F1}"/>
              </a:ext>
            </a:extLst>
          </p:cNvPr>
          <p:cNvCxnSpPr>
            <a:cxnSpLocks/>
          </p:cNvCxnSpPr>
          <p:nvPr/>
        </p:nvCxnSpPr>
        <p:spPr>
          <a:xfrm>
            <a:off x="3347479" y="4664772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D20292A-0C2B-964B-88BB-51D205F5A9AE}"/>
              </a:ext>
            </a:extLst>
          </p:cNvPr>
          <p:cNvCxnSpPr>
            <a:cxnSpLocks/>
          </p:cNvCxnSpPr>
          <p:nvPr/>
        </p:nvCxnSpPr>
        <p:spPr>
          <a:xfrm>
            <a:off x="5289692" y="4664772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Subtitle 2">
            <a:extLst>
              <a:ext uri="{FF2B5EF4-FFF2-40B4-BE49-F238E27FC236}">
                <a16:creationId xmlns:a16="http://schemas.microsoft.com/office/drawing/2014/main" id="{94343C93-91F1-9E78-C929-475810B5C4D0}"/>
              </a:ext>
            </a:extLst>
          </p:cNvPr>
          <p:cNvSpPr txBox="1">
            <a:spLocks/>
          </p:cNvSpPr>
          <p:nvPr/>
        </p:nvSpPr>
        <p:spPr>
          <a:xfrm>
            <a:off x="9193056" y="1077325"/>
            <a:ext cx="2562447" cy="42770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To be Setup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5BA63B8-F1D6-706D-A944-A028DCF8907C}"/>
              </a:ext>
            </a:extLst>
          </p:cNvPr>
          <p:cNvCxnSpPr>
            <a:cxnSpLocks/>
            <a:stCxn id="38" idx="2"/>
            <a:endCxn id="40" idx="0"/>
          </p:cNvCxnSpPr>
          <p:nvPr/>
        </p:nvCxnSpPr>
        <p:spPr>
          <a:xfrm>
            <a:off x="10474280" y="1505027"/>
            <a:ext cx="5317" cy="855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40AB1A5A-AA85-81A1-95A6-B711A697C9B7}"/>
              </a:ext>
            </a:extLst>
          </p:cNvPr>
          <p:cNvSpPr/>
          <p:nvPr/>
        </p:nvSpPr>
        <p:spPr>
          <a:xfrm>
            <a:off x="9714052" y="2360428"/>
            <a:ext cx="1531089" cy="9144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SevOne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958AC1-D9F4-CA91-B9E4-7A286E9D747C}"/>
              </a:ext>
            </a:extLst>
          </p:cNvPr>
          <p:cNvSpPr txBox="1"/>
          <p:nvPr/>
        </p:nvSpPr>
        <p:spPr>
          <a:xfrm rot="16200000">
            <a:off x="8613583" y="2667946"/>
            <a:ext cx="143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Observability Tool / Vendor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51018C7A-49B0-611D-D187-1045FDE7A1C8}"/>
              </a:ext>
            </a:extLst>
          </p:cNvPr>
          <p:cNvSpPr/>
          <p:nvPr/>
        </p:nvSpPr>
        <p:spPr>
          <a:xfrm>
            <a:off x="9714052" y="3750372"/>
            <a:ext cx="1531089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Observability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149786F-77DD-8D04-19F2-19D304BFE8B3}"/>
              </a:ext>
            </a:extLst>
          </p:cNvPr>
          <p:cNvSpPr txBox="1"/>
          <p:nvPr/>
        </p:nvSpPr>
        <p:spPr>
          <a:xfrm rot="16200000">
            <a:off x="8613584" y="4129940"/>
            <a:ext cx="143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Usage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CD1C953-0848-116A-C1E3-79B2A723AADB}"/>
              </a:ext>
            </a:extLst>
          </p:cNvPr>
          <p:cNvCxnSpPr>
            <a:cxnSpLocks/>
          </p:cNvCxnSpPr>
          <p:nvPr/>
        </p:nvCxnSpPr>
        <p:spPr>
          <a:xfrm>
            <a:off x="10445925" y="3274828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761D9556-9C40-DBF4-BE61-C4254D359B07}"/>
              </a:ext>
            </a:extLst>
          </p:cNvPr>
          <p:cNvSpPr/>
          <p:nvPr/>
        </p:nvSpPr>
        <p:spPr>
          <a:xfrm>
            <a:off x="9680380" y="5140316"/>
            <a:ext cx="1531089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*Consolidated Report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459FDF2-737B-ABAC-A486-3D017CE0C794}"/>
              </a:ext>
            </a:extLst>
          </p:cNvPr>
          <p:cNvSpPr txBox="1"/>
          <p:nvPr/>
        </p:nvSpPr>
        <p:spPr>
          <a:xfrm rot="16200000">
            <a:off x="8604271" y="5459016"/>
            <a:ext cx="143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Output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65395EF-62DC-0C4B-56A3-504510D52C2B}"/>
              </a:ext>
            </a:extLst>
          </p:cNvPr>
          <p:cNvCxnSpPr>
            <a:cxnSpLocks/>
          </p:cNvCxnSpPr>
          <p:nvPr/>
        </p:nvCxnSpPr>
        <p:spPr>
          <a:xfrm>
            <a:off x="10412253" y="4664772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F501C4E-42C6-2FE5-67F3-7568B51E8E72}"/>
              </a:ext>
            </a:extLst>
          </p:cNvPr>
          <p:cNvSpPr txBox="1"/>
          <p:nvPr/>
        </p:nvSpPr>
        <p:spPr>
          <a:xfrm>
            <a:off x="699973" y="6219282"/>
            <a:ext cx="6291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/>
              <a:t>Wifi</a:t>
            </a:r>
            <a:r>
              <a:rPr lang="en-US" sz="1100" b="1" dirty="0"/>
              <a:t> Client Data is a must for CAG for Analytics for Compliance, Planning, Services Rollout, etc.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D471C79-79EC-307C-BB34-8F4F5B711297}"/>
              </a:ext>
            </a:extLst>
          </p:cNvPr>
          <p:cNvSpPr txBox="1"/>
          <p:nvPr/>
        </p:nvSpPr>
        <p:spPr>
          <a:xfrm>
            <a:off x="1597613" y="6374139"/>
            <a:ext cx="35670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2"/>
              </a:rPr>
              <a:t>https://www.changiairport.com/en/privacy-policy.html</a:t>
            </a:r>
            <a:endParaRPr lang="en-US" sz="1100" dirty="0"/>
          </a:p>
          <a:p>
            <a:endParaRPr lang="en-US" sz="11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48C2E0F-2BC7-BFB7-8E2B-C3F774C83896}"/>
              </a:ext>
            </a:extLst>
          </p:cNvPr>
          <p:cNvSpPr/>
          <p:nvPr/>
        </p:nvSpPr>
        <p:spPr>
          <a:xfrm>
            <a:off x="8932868" y="685171"/>
            <a:ext cx="3113272" cy="6009903"/>
          </a:xfrm>
          <a:prstGeom prst="roundRect">
            <a:avLst/>
          </a:prstGeom>
          <a:solidFill>
            <a:schemeClr val="tx2">
              <a:lumMod val="50000"/>
              <a:lumOff val="50000"/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triped Right Arrow 9">
            <a:extLst>
              <a:ext uri="{FF2B5EF4-FFF2-40B4-BE49-F238E27FC236}">
                <a16:creationId xmlns:a16="http://schemas.microsoft.com/office/drawing/2014/main" id="{6688074F-FF03-4E4F-BB24-AEA252ED8018}"/>
              </a:ext>
            </a:extLst>
          </p:cNvPr>
          <p:cNvSpPr/>
          <p:nvPr/>
        </p:nvSpPr>
        <p:spPr>
          <a:xfrm>
            <a:off x="7401697" y="3489877"/>
            <a:ext cx="1309817" cy="778562"/>
          </a:xfrm>
          <a:prstGeom prst="stripedRightArrow">
            <a:avLst/>
          </a:prstGeom>
          <a:solidFill>
            <a:schemeClr val="tx2">
              <a:lumMod val="50000"/>
              <a:lumOff val="50000"/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180249-A3EA-0222-9D3E-F4582739A070}"/>
              </a:ext>
            </a:extLst>
          </p:cNvPr>
          <p:cNvSpPr txBox="1"/>
          <p:nvPr/>
        </p:nvSpPr>
        <p:spPr>
          <a:xfrm>
            <a:off x="9241904" y="6054716"/>
            <a:ext cx="2704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000" dirty="0">
                <a:solidFill>
                  <a:srgbClr val="000000"/>
                </a:solidFill>
                <a:latin typeface="-webkit-standard"/>
              </a:rPr>
              <a:t>*C</a:t>
            </a:r>
            <a:r>
              <a:rPr lang="en-SG" sz="1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onsolidated report is a direct comparison report generated from the existing setup.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7567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FFC4F-056A-399F-632E-E097D598E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7816C-CBEC-D53A-F47F-E9942B104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030" y="162925"/>
            <a:ext cx="9144000" cy="60011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CAG (StarHub EBG) – Existing Integration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FB95C71E-C223-DA88-A6C2-97FC4CF4FFE0}"/>
              </a:ext>
            </a:extLst>
          </p:cNvPr>
          <p:cNvSpPr txBox="1">
            <a:spLocks/>
          </p:cNvSpPr>
          <p:nvPr/>
        </p:nvSpPr>
        <p:spPr>
          <a:xfrm>
            <a:off x="688656" y="866780"/>
            <a:ext cx="2562447" cy="42770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To be Setup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F166917-1879-74C4-7B94-6C7D5F83023C}"/>
              </a:ext>
            </a:extLst>
          </p:cNvPr>
          <p:cNvCxnSpPr>
            <a:cxnSpLocks/>
            <a:stCxn id="38" idx="2"/>
            <a:endCxn id="40" idx="0"/>
          </p:cNvCxnSpPr>
          <p:nvPr/>
        </p:nvCxnSpPr>
        <p:spPr>
          <a:xfrm>
            <a:off x="1969880" y="1294482"/>
            <a:ext cx="5317" cy="855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261E1209-CE5E-1FA5-D452-D07711DCAE6E}"/>
              </a:ext>
            </a:extLst>
          </p:cNvPr>
          <p:cNvSpPr/>
          <p:nvPr/>
        </p:nvSpPr>
        <p:spPr>
          <a:xfrm>
            <a:off x="1209652" y="2149883"/>
            <a:ext cx="1531089" cy="9144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SevOne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B6A707-752A-7192-2793-0DFEB6C05D03}"/>
              </a:ext>
            </a:extLst>
          </p:cNvPr>
          <p:cNvSpPr txBox="1"/>
          <p:nvPr/>
        </p:nvSpPr>
        <p:spPr>
          <a:xfrm rot="16200000">
            <a:off x="109183" y="2457401"/>
            <a:ext cx="143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Observability Tool / Vendor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4C34604C-D222-3DE9-2D41-D21172D62666}"/>
              </a:ext>
            </a:extLst>
          </p:cNvPr>
          <p:cNvSpPr/>
          <p:nvPr/>
        </p:nvSpPr>
        <p:spPr>
          <a:xfrm>
            <a:off x="1209652" y="3539827"/>
            <a:ext cx="1531089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Observability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B4B1053-7BE5-5BDB-0796-AD49321DA0C7}"/>
              </a:ext>
            </a:extLst>
          </p:cNvPr>
          <p:cNvSpPr txBox="1"/>
          <p:nvPr/>
        </p:nvSpPr>
        <p:spPr>
          <a:xfrm rot="16200000">
            <a:off x="109184" y="3919395"/>
            <a:ext cx="143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Usage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1786AA0-9756-F60C-13FE-D001551BD660}"/>
              </a:ext>
            </a:extLst>
          </p:cNvPr>
          <p:cNvCxnSpPr>
            <a:cxnSpLocks/>
          </p:cNvCxnSpPr>
          <p:nvPr/>
        </p:nvCxnSpPr>
        <p:spPr>
          <a:xfrm>
            <a:off x="1941525" y="3064283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8FFAC594-F0A3-5085-5A16-064CED15A437}"/>
              </a:ext>
            </a:extLst>
          </p:cNvPr>
          <p:cNvSpPr/>
          <p:nvPr/>
        </p:nvSpPr>
        <p:spPr>
          <a:xfrm>
            <a:off x="1175980" y="4929771"/>
            <a:ext cx="1531089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All Encompassing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0B2CD2F-99E7-34FE-4B1A-B84D0735712A}"/>
              </a:ext>
            </a:extLst>
          </p:cNvPr>
          <p:cNvSpPr txBox="1"/>
          <p:nvPr/>
        </p:nvSpPr>
        <p:spPr>
          <a:xfrm rot="16200000">
            <a:off x="115098" y="5253522"/>
            <a:ext cx="143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Output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80169BB-4E4B-67DE-FD58-5ECE1B39123F}"/>
              </a:ext>
            </a:extLst>
          </p:cNvPr>
          <p:cNvCxnSpPr>
            <a:cxnSpLocks/>
          </p:cNvCxnSpPr>
          <p:nvPr/>
        </p:nvCxnSpPr>
        <p:spPr>
          <a:xfrm>
            <a:off x="1907853" y="4454227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4858073-4A59-41C5-10C1-6F04427EE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586" y="1188422"/>
            <a:ext cx="7057473" cy="395163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19BDB2D-1332-C94E-D917-90F88BFB658D}"/>
              </a:ext>
            </a:extLst>
          </p:cNvPr>
          <p:cNvSpPr txBox="1"/>
          <p:nvPr/>
        </p:nvSpPr>
        <p:spPr>
          <a:xfrm>
            <a:off x="6973097" y="4909219"/>
            <a:ext cx="40429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hlinkClick r:id="rId3"/>
              </a:rPr>
              <a:t>https://www.ibm.com/products/sevone/wifi-monitoring</a:t>
            </a:r>
            <a:endParaRPr lang="en-US" sz="1200" dirty="0"/>
          </a:p>
          <a:p>
            <a:pPr algn="r"/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822C91-B406-814A-3A14-E520A36D2C95}"/>
              </a:ext>
            </a:extLst>
          </p:cNvPr>
          <p:cNvSpPr txBox="1"/>
          <p:nvPr/>
        </p:nvSpPr>
        <p:spPr>
          <a:xfrm>
            <a:off x="3927332" y="885003"/>
            <a:ext cx="793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C0C0C0"/>
                </a:highlight>
              </a:rPr>
              <a:t>SevOne Enhancement to capture Wi-Fi Client Device Data for CAG Report?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CB4E68-DCD2-0282-89D4-0E18966369C7}"/>
              </a:ext>
            </a:extLst>
          </p:cNvPr>
          <p:cNvSpPr txBox="1"/>
          <p:nvPr/>
        </p:nvSpPr>
        <p:spPr>
          <a:xfrm>
            <a:off x="285030" y="5952530"/>
            <a:ext cx="6412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Critical Report for Wi-Fi Client Devices is a challenge for SevOne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IBM SevOne was sold to cover all these requirements, as per StarHub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StarHub honored IBM’s request to buy licenses in Q4 2024 as a symbol of partnership &amp; trust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14AD82D-9987-48FB-4B7F-C3C17392AD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8329" y="4674327"/>
            <a:ext cx="1792512" cy="1204967"/>
          </a:xfrm>
          <a:prstGeom prst="rect">
            <a:avLst/>
          </a:prstGeom>
          <a:ln w="50800">
            <a:solidFill>
              <a:srgbClr val="FF0000"/>
            </a:solidFill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A5616FC-4B37-33CB-047E-50C54AEB9B11}"/>
              </a:ext>
            </a:extLst>
          </p:cNvPr>
          <p:cNvSpPr txBox="1"/>
          <p:nvPr/>
        </p:nvSpPr>
        <p:spPr>
          <a:xfrm>
            <a:off x="4632484" y="4805597"/>
            <a:ext cx="1875948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Please refer to the attached sheet for required Indicators to generate report from SevOne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CBF6E23-A1B7-CB9A-F51E-E8413B70F0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950598"/>
              </p:ext>
            </p:extLst>
          </p:nvPr>
        </p:nvGraphicFramePr>
        <p:xfrm>
          <a:off x="8262033" y="5496330"/>
          <a:ext cx="1509444" cy="953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5" imgW="965200" imgH="609600" progId="Excel.Sheet.12">
                  <p:embed/>
                </p:oleObj>
              </mc:Choice>
              <mc:Fallback>
                <p:oleObj name="Worksheet" showAsIcon="1" r:id="rId5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62033" y="5496330"/>
                        <a:ext cx="1509444" cy="953333"/>
                      </a:xfrm>
                      <a:prstGeom prst="rect">
                        <a:avLst/>
                      </a:prstGeom>
                      <a:ln w="12700" cmpd="sng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21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0A6DA-923D-7B35-3086-889EFBD6AA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F9537-081D-5447-20D9-C2B49E8F9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030" y="162925"/>
            <a:ext cx="9144000" cy="60011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CAG (StarHub EBG) – RFE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2537F1D-7550-9505-673E-7962C96A8DC2}"/>
              </a:ext>
            </a:extLst>
          </p:cNvPr>
          <p:cNvSpPr txBox="1">
            <a:spLocks/>
          </p:cNvSpPr>
          <p:nvPr/>
        </p:nvSpPr>
        <p:spPr>
          <a:xfrm>
            <a:off x="688656" y="866780"/>
            <a:ext cx="2562447" cy="42770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To be Setup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032639C-78C6-008C-5D70-E30EE57819BC}"/>
              </a:ext>
            </a:extLst>
          </p:cNvPr>
          <p:cNvCxnSpPr>
            <a:cxnSpLocks/>
            <a:stCxn id="38" idx="2"/>
            <a:endCxn id="40" idx="0"/>
          </p:cNvCxnSpPr>
          <p:nvPr/>
        </p:nvCxnSpPr>
        <p:spPr>
          <a:xfrm>
            <a:off x="1969880" y="1294482"/>
            <a:ext cx="5317" cy="8554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C29DDFE0-E5AC-3F01-AEA6-3FB0381C7A19}"/>
              </a:ext>
            </a:extLst>
          </p:cNvPr>
          <p:cNvSpPr/>
          <p:nvPr/>
        </p:nvSpPr>
        <p:spPr>
          <a:xfrm>
            <a:off x="1209652" y="2149883"/>
            <a:ext cx="1531089" cy="9144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SevOne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5287AD8-797C-5389-C0E6-5D26BFEB087F}"/>
              </a:ext>
            </a:extLst>
          </p:cNvPr>
          <p:cNvSpPr txBox="1"/>
          <p:nvPr/>
        </p:nvSpPr>
        <p:spPr>
          <a:xfrm rot="16200000">
            <a:off x="109183" y="2457401"/>
            <a:ext cx="143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Observability Tool / Vendor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74F5327C-3227-07F7-D260-85D18D8FE291}"/>
              </a:ext>
            </a:extLst>
          </p:cNvPr>
          <p:cNvSpPr/>
          <p:nvPr/>
        </p:nvSpPr>
        <p:spPr>
          <a:xfrm>
            <a:off x="1209652" y="3539827"/>
            <a:ext cx="1531089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Observability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0429A2-07E7-2A88-31A6-CC4FDAF5E2BE}"/>
              </a:ext>
            </a:extLst>
          </p:cNvPr>
          <p:cNvSpPr txBox="1"/>
          <p:nvPr/>
        </p:nvSpPr>
        <p:spPr>
          <a:xfrm rot="16200000">
            <a:off x="109184" y="3919395"/>
            <a:ext cx="143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Usage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D396688-3EA6-F4D3-1F10-7F0EF688BCCE}"/>
              </a:ext>
            </a:extLst>
          </p:cNvPr>
          <p:cNvCxnSpPr>
            <a:cxnSpLocks/>
          </p:cNvCxnSpPr>
          <p:nvPr/>
        </p:nvCxnSpPr>
        <p:spPr>
          <a:xfrm>
            <a:off x="1941525" y="3064283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799D2CBD-3D3F-6C22-6CA5-EA7BB6866D51}"/>
              </a:ext>
            </a:extLst>
          </p:cNvPr>
          <p:cNvSpPr/>
          <p:nvPr/>
        </p:nvSpPr>
        <p:spPr>
          <a:xfrm>
            <a:off x="1175980" y="4929771"/>
            <a:ext cx="1531089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All Encompassing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F97A00A-3D08-7BE5-2AA8-7DE47FE3FCD7}"/>
              </a:ext>
            </a:extLst>
          </p:cNvPr>
          <p:cNvSpPr txBox="1"/>
          <p:nvPr/>
        </p:nvSpPr>
        <p:spPr>
          <a:xfrm rot="16200000">
            <a:off x="115098" y="5253522"/>
            <a:ext cx="1435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Output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4B9FCF9-E3B7-EEB0-5DFB-74F7BC2B56C5}"/>
              </a:ext>
            </a:extLst>
          </p:cNvPr>
          <p:cNvCxnSpPr>
            <a:cxnSpLocks/>
          </p:cNvCxnSpPr>
          <p:nvPr/>
        </p:nvCxnSpPr>
        <p:spPr>
          <a:xfrm>
            <a:off x="1907853" y="4454227"/>
            <a:ext cx="0" cy="475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86FAD5E-E568-6E27-7A7D-3657E0CCB225}"/>
              </a:ext>
            </a:extLst>
          </p:cNvPr>
          <p:cNvSpPr txBox="1"/>
          <p:nvPr/>
        </p:nvSpPr>
        <p:spPr>
          <a:xfrm>
            <a:off x="5497213" y="866780"/>
            <a:ext cx="6000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highlight>
                  <a:srgbClr val="C0C0C0"/>
                </a:highlight>
              </a:rPr>
              <a:t>Ask from StarHub / IBM Team:</a:t>
            </a:r>
          </a:p>
          <a:p>
            <a:endParaRPr lang="en-US" sz="2000" b="1" dirty="0">
              <a:highlight>
                <a:srgbClr val="C0C0C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highlight>
                  <a:srgbClr val="C0C0C0"/>
                </a:highlight>
              </a:rPr>
              <a:t>Support Wi-Fi client devices data / session data within SevOne for Reporting (individual Wi-Fi session data for Wi-Fi client devices)</a:t>
            </a:r>
          </a:p>
          <a:p>
            <a:endParaRPr lang="en-US" sz="2000" b="1" dirty="0">
              <a:highlight>
                <a:srgbClr val="C0C0C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highlight>
                  <a:srgbClr val="C0C0C0"/>
                </a:highlight>
              </a:rPr>
              <a:t>Airwave is running in single appliance. StarHub expects proposed solution to be comparable in sizing. (data archive days could be lesser for example up to 180 days)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highlight>
                <a:srgbClr val="FFFF00"/>
              </a:highlight>
            </a:endParaRPr>
          </a:p>
          <a:p>
            <a:endParaRPr lang="en-US" sz="2000" b="1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highlight>
                <a:srgbClr val="FFFF00"/>
              </a:highlight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391E695-ECF0-D95B-F5E3-38FB151B4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727" y="4560989"/>
            <a:ext cx="1961114" cy="1318305"/>
          </a:xfrm>
          <a:prstGeom prst="rect">
            <a:avLst/>
          </a:prstGeom>
          <a:ln w="50800">
            <a:solidFill>
              <a:srgbClr val="FF0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BED06C-D359-D685-FD03-CE3E35F08509}"/>
              </a:ext>
            </a:extLst>
          </p:cNvPr>
          <p:cNvSpPr txBox="1"/>
          <p:nvPr/>
        </p:nvSpPr>
        <p:spPr>
          <a:xfrm>
            <a:off x="285030" y="5952530"/>
            <a:ext cx="6412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Critical Report for Wi-Fi Client Devices is a challenge for SevOne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IBM SevOne was sold to cover all these requirements, as per StarHub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StarHub honored IBM’s request to buy licenses in Q4 2024 as a symbol of partnership &amp; trust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CAB8E3-4EA9-14FB-0D3D-C6D9D19A3AB0}"/>
              </a:ext>
            </a:extLst>
          </p:cNvPr>
          <p:cNvSpPr txBox="1"/>
          <p:nvPr/>
        </p:nvSpPr>
        <p:spPr>
          <a:xfrm>
            <a:off x="4600841" y="4669417"/>
            <a:ext cx="1875948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accent2">
                    <a:lumMod val="75000"/>
                  </a:schemeClr>
                </a:solidFill>
              </a:rPr>
              <a:t>Please refer to the attached sheet for required Indicators to generate report from SevOne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3B1BC24-3BFB-DB2F-C9EA-DA320F1CCA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815974"/>
              </p:ext>
            </p:extLst>
          </p:nvPr>
        </p:nvGraphicFramePr>
        <p:xfrm>
          <a:off x="7919586" y="4890838"/>
          <a:ext cx="1509444" cy="953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3" imgW="965200" imgH="609600" progId="Excel.Sheet.12">
                  <p:embed/>
                </p:oleObj>
              </mc:Choice>
              <mc:Fallback>
                <p:oleObj name="Worksheet" showAsIcon="1" r:id="rId3" imgW="965200" imgH="60960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CBF6E23-A1B7-CB9A-F51E-E8413B70F0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19586" y="4890838"/>
                        <a:ext cx="1509444" cy="953333"/>
                      </a:xfrm>
                      <a:prstGeom prst="rect">
                        <a:avLst/>
                      </a:prstGeom>
                      <a:ln w="12700" cmpd="sng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52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DDECA1-B388-675A-2FE8-2DC856F4D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BM Plex Sans"/>
              </a:rPr>
              <a:t>Key Requirements - Forensic Use-cases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80DDE6-642C-B3AE-33CA-23D543200CA2}"/>
              </a:ext>
            </a:extLst>
          </p:cNvPr>
          <p:cNvSpPr txBox="1"/>
          <p:nvPr/>
        </p:nvSpPr>
        <p:spPr>
          <a:xfrm>
            <a:off x="363256" y="1732253"/>
            <a:ext cx="11022164" cy="671587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spAutoFit/>
          </a:bodyPr>
          <a:lstStyle/>
          <a:p>
            <a:pPr marL="371401" indent="-371401"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MY" dirty="0"/>
              <a:t>All indicators related to workstation/device connected to </a:t>
            </a:r>
            <a:r>
              <a:rPr lang="en-MY" dirty="0" err="1"/>
              <a:t>wifi</a:t>
            </a:r>
            <a:r>
              <a:rPr lang="en-MY" dirty="0"/>
              <a:t>, </a:t>
            </a:r>
            <a:r>
              <a:rPr lang="en-MY" dirty="0" err="1"/>
              <a:t>eg.</a:t>
            </a:r>
            <a:r>
              <a:rPr lang="en-MY" dirty="0"/>
              <a:t> MAC address, IP address, Time connected etc. must be captured and store at least 90 days in any form that can be retrieved and run reports as needed.</a:t>
            </a:r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MY" dirty="0"/>
          </a:p>
          <a:p>
            <a:pPr marL="371401" indent="-371401"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MY" dirty="0"/>
              <a:t>For passed 10 years it only used 10 times based on request for police investigation</a:t>
            </a:r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MY" dirty="0"/>
          </a:p>
          <a:p>
            <a:pPr marL="371401" indent="-371401"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MY" dirty="0"/>
              <a:t>We can collect and output to long term storage in CSV and compress file if needed.</a:t>
            </a:r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MY" dirty="0"/>
          </a:p>
          <a:p>
            <a:pPr marL="371401" indent="-371401"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MY" dirty="0"/>
              <a:t>In the event the data is needed to be retrieved and reports it can take as long as 10 days or more just to run the reports to produce any output.</a:t>
            </a:r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MY" dirty="0"/>
          </a:p>
          <a:p>
            <a:pPr marL="371401" indent="-371401"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MY" dirty="0"/>
              <a:t>Missing indicators</a:t>
            </a:r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MY" dirty="0"/>
          </a:p>
          <a:p>
            <a:pPr marL="371401" indent="-371401"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MY" dirty="0"/>
              <a:t>Existing tools Airwave are capable to retrieve all data and indicators from </a:t>
            </a:r>
            <a:r>
              <a:rPr lang="en-MY" dirty="0" err="1"/>
              <a:t>WiFi</a:t>
            </a:r>
            <a:r>
              <a:rPr lang="en-MY" dirty="0"/>
              <a:t> Controller. </a:t>
            </a:r>
            <a:r>
              <a:rPr lang="en-MY" dirty="0" err="1"/>
              <a:t>SevOne</a:t>
            </a:r>
            <a:r>
              <a:rPr lang="en-MY" dirty="0"/>
              <a:t> will need to match the indicators listed in attached sanitize reports. </a:t>
            </a:r>
            <a:endParaRPr lang="en-US" dirty="0"/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/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/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/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/>
          </a:p>
          <a:p>
            <a:pPr defTabSz="79994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469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504</Words>
  <Application>Microsoft Macintosh PowerPoint</Application>
  <PresentationFormat>Widescreen</PresentationFormat>
  <Paragraphs>74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-webkit-standard</vt:lpstr>
      <vt:lpstr>Aptos</vt:lpstr>
      <vt:lpstr>Aptos Display</vt:lpstr>
      <vt:lpstr>Arial</vt:lpstr>
      <vt:lpstr>Courier New</vt:lpstr>
      <vt:lpstr>IBM Plex Sans</vt:lpstr>
      <vt:lpstr>Wingdings</vt:lpstr>
      <vt:lpstr>Office Theme</vt:lpstr>
      <vt:lpstr>Worksheet</vt:lpstr>
      <vt:lpstr>Microsoft Excel Worksheet</vt:lpstr>
      <vt:lpstr>CAG(StarHub EBG – RFE)</vt:lpstr>
      <vt:lpstr>CAG (StarHub EBG) – Network Infra Tech Refresh</vt:lpstr>
      <vt:lpstr>CAG (StarHub EBG) – Existing Integration</vt:lpstr>
      <vt:lpstr>CAG (StarHub EBG) – RFE</vt:lpstr>
      <vt:lpstr>Key Requirements - Forensic Use-cases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SANDEEP SHARMA</dc:creator>
  <cp:lastModifiedBy>Ritika Sharma</cp:lastModifiedBy>
  <cp:revision>33</cp:revision>
  <dcterms:created xsi:type="dcterms:W3CDTF">2025-03-18T01:54:04Z</dcterms:created>
  <dcterms:modified xsi:type="dcterms:W3CDTF">2025-03-19T06:34:12Z</dcterms:modified>
</cp:coreProperties>
</file>